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Calibri" panose="020F0502020204030204" pitchFamily="34" charset="0"/>
      <p:regular r:id="rId20"/>
      <p:bold r:id="rId21"/>
      <p:italic r:id="rId22"/>
      <p:boldItalic r:id="rId23"/>
    </p:embeddedFont>
    <p:embeddedFont>
      <p:font typeface="Nunito" pitchFamily="2" charset="77"/>
      <p:regular r:id="rId24"/>
      <p:bold r:id="rId25"/>
      <p:italic r:id="rId26"/>
      <p:boldItalic r:id="rId27"/>
    </p:embeddedFont>
    <p:embeddedFont>
      <p:font typeface="Roboto" panose="02000000000000000000" pitchFamily="2" charset="0"/>
      <p:regular r:id="rId28"/>
      <p:bold r:id="rId29"/>
      <p:italic r:id="rId30"/>
      <p:boldItalic r:id="rId31"/>
    </p:embeddedFont>
    <p:embeddedFont>
      <p:font typeface="Verdana" panose="020B060403050404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63"/>
  </p:normalViewPr>
  <p:slideViewPr>
    <p:cSldViewPr snapToGrid="0" snapToObjects="1">
      <p:cViewPr varScale="1">
        <p:scale>
          <a:sx n="156" d="100"/>
          <a:sy n="156" d="100"/>
        </p:scale>
        <p:origin x="36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ableStyles" Target="tableStyle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ritannica.com/topic/pope"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britannica.com/topic/priest-Christianity" TargetMode="External"/><Relationship Id="rId5" Type="http://schemas.openxmlformats.org/officeDocument/2006/relationships/hyperlink" Target="https://www.britannica.com/topic/deacon" TargetMode="External"/><Relationship Id="rId4" Type="http://schemas.openxmlformats.org/officeDocument/2006/relationships/hyperlink" Target="https://www.britannica.com/topic/bishop-Christianity"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iblestudytools.com/dictionary/prophet/"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britannica.com/biography/Jesus/The-picture-of-Christ-in-the-early-church-The-Apostles-Creed" TargetMode="External"/><Relationship Id="rId4" Type="http://schemas.openxmlformats.org/officeDocument/2006/relationships/hyperlink" Target="https://www.britannica.com/topic/Christianity/Art-and-iconography"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9b29a6ded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a9b29a6ded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a9b29a6ded_0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a9b29a6ded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a9b29a6ded_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a9b29a6ded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a9b29a6ded_0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a9b29a6ded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a9b29a6ded_0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a9b29a6ded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a9b29a6ded_0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a9b29a6ded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a9b29a6ded_0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a9b29a6ded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a9b29a6ded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a9b29a6ded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a9b29a6ded_0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a9b29a6ded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a9b29a6ded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a9b29a6ded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55600" lvl="0" indent="0" algn="l" rtl="0">
              <a:lnSpc>
                <a:spcPct val="115000"/>
              </a:lnSpc>
              <a:spcBef>
                <a:spcPts val="1200"/>
              </a:spcBef>
              <a:spcAft>
                <a:spcPts val="0"/>
              </a:spcAft>
              <a:buClr>
                <a:schemeClr val="dk1"/>
              </a:buClr>
              <a:buSzPts val="1100"/>
              <a:buFont typeface="Arial"/>
              <a:buNone/>
            </a:pPr>
            <a:r>
              <a:rPr lang="en"/>
              <a:t>E. (Ed.). (2020, February). Pope. Retrieved November 10, 2020, from </a:t>
            </a:r>
            <a:r>
              <a:rPr lang="en" u="sng">
                <a:solidFill>
                  <a:schemeClr val="hlink"/>
                </a:solidFill>
                <a:hlinkClick r:id="rId3"/>
              </a:rPr>
              <a:t>https://www.britannica.com/topic/pope</a:t>
            </a:r>
            <a:r>
              <a:rPr lang="en"/>
              <a:t> </a:t>
            </a:r>
            <a:endParaRPr/>
          </a:p>
          <a:p>
            <a:pPr marL="355600" lvl="0" indent="0" algn="l" rtl="0">
              <a:lnSpc>
                <a:spcPct val="115000"/>
              </a:lnSpc>
              <a:spcBef>
                <a:spcPts val="1200"/>
              </a:spcBef>
              <a:spcAft>
                <a:spcPts val="0"/>
              </a:spcAft>
              <a:buNone/>
            </a:pPr>
            <a:r>
              <a:rPr lang="en"/>
              <a:t>T. (Ed.). (2018, October 18). Bishop. Retrieved November 10, 2020, from </a:t>
            </a:r>
            <a:r>
              <a:rPr lang="en" u="sng">
                <a:solidFill>
                  <a:schemeClr val="hlink"/>
                </a:solidFill>
                <a:hlinkClick r:id="rId4"/>
              </a:rPr>
              <a:t>https://www.britannica.com/topic/bishop-Christianity</a:t>
            </a:r>
            <a:endParaRPr/>
          </a:p>
          <a:p>
            <a:pPr marL="355600" lvl="0" indent="0" algn="l" rtl="0">
              <a:lnSpc>
                <a:spcPct val="115000"/>
              </a:lnSpc>
              <a:spcBef>
                <a:spcPts val="1200"/>
              </a:spcBef>
              <a:spcAft>
                <a:spcPts val="0"/>
              </a:spcAft>
              <a:buNone/>
            </a:pPr>
            <a:r>
              <a:rPr lang="en"/>
              <a:t>T. (Ed.). (2013, April 23). Deacon. Retrieved November 10, 2020, from </a:t>
            </a:r>
            <a:r>
              <a:rPr lang="en" u="sng">
                <a:solidFill>
                  <a:schemeClr val="hlink"/>
                </a:solidFill>
                <a:hlinkClick r:id="rId5"/>
              </a:rPr>
              <a:t>https://www.britannica.com/topic/deacon</a:t>
            </a:r>
            <a:r>
              <a:rPr lang="en"/>
              <a:t> </a:t>
            </a:r>
            <a:endParaRPr/>
          </a:p>
          <a:p>
            <a:pPr marL="355600" lvl="0" indent="0" algn="l" rtl="0">
              <a:lnSpc>
                <a:spcPct val="115000"/>
              </a:lnSpc>
              <a:spcBef>
                <a:spcPts val="1200"/>
              </a:spcBef>
              <a:spcAft>
                <a:spcPts val="0"/>
              </a:spcAft>
              <a:buNone/>
            </a:pPr>
            <a:r>
              <a:rPr lang="en"/>
              <a:t>The, E. (2020, May 18). Priest. Retrieved November 10, 2020, from </a:t>
            </a:r>
            <a:r>
              <a:rPr lang="en" u="sng">
                <a:solidFill>
                  <a:schemeClr val="hlink"/>
                </a:solidFill>
                <a:hlinkClick r:id="rId6"/>
              </a:rPr>
              <a:t>https://www.britannica.com/topic/priest-Christianity</a:t>
            </a:r>
            <a:r>
              <a:rPr lang="en"/>
              <a:t> </a:t>
            </a:r>
            <a:endParaRPr/>
          </a:p>
          <a:p>
            <a:pPr marL="355600" lvl="0" indent="0" algn="l" rtl="0">
              <a:lnSpc>
                <a:spcPct val="115000"/>
              </a:lnSpc>
              <a:spcBef>
                <a:spcPts val="1200"/>
              </a:spcBef>
              <a:spcAft>
                <a:spcPts val="0"/>
              </a:spcAft>
              <a:buNone/>
            </a:pPr>
            <a:endParaRPr/>
          </a:p>
          <a:p>
            <a:pPr marL="355600" lvl="0" indent="0" algn="l" rtl="0">
              <a:lnSpc>
                <a:spcPct val="115000"/>
              </a:lnSpc>
              <a:spcBef>
                <a:spcPts val="1200"/>
              </a:spcBef>
              <a:spcAft>
                <a:spcPts val="0"/>
              </a:spcAft>
              <a:buNone/>
            </a:pPr>
            <a:endParaRPr/>
          </a:p>
          <a:p>
            <a:pPr marL="355600" lvl="0" indent="0" algn="l" rtl="0">
              <a:lnSpc>
                <a:spcPct val="115000"/>
              </a:lnSpc>
              <a:spcBef>
                <a:spcPts val="1200"/>
              </a:spcBef>
              <a:spcAft>
                <a:spcPts val="0"/>
              </a:spcAft>
              <a:buClr>
                <a:schemeClr val="dk1"/>
              </a:buClr>
              <a:buSzPts val="1100"/>
              <a:buFont typeface="Arial"/>
              <a:buNone/>
            </a:pPr>
            <a:endParaRPr/>
          </a:p>
          <a:p>
            <a:pPr marL="0" lvl="0" indent="0" algn="l" rtl="0">
              <a:spcBef>
                <a:spcPts val="120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a9b29a6ded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a9b29a6ded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55600" lvl="0" indent="0" algn="l" rtl="0">
              <a:lnSpc>
                <a:spcPct val="115000"/>
              </a:lnSpc>
              <a:spcBef>
                <a:spcPts val="1200"/>
              </a:spcBef>
              <a:spcAft>
                <a:spcPts val="0"/>
              </a:spcAft>
              <a:buNone/>
            </a:pPr>
            <a:r>
              <a:rPr lang="en"/>
              <a:t>Prophet Definition and Meaning - Bible Dictionary. (n.d.). Retrieved November 10, 2020, from </a:t>
            </a:r>
            <a:r>
              <a:rPr lang="en" u="sng">
                <a:solidFill>
                  <a:schemeClr val="hlink"/>
                </a:solidFill>
                <a:hlinkClick r:id="rId3"/>
              </a:rPr>
              <a:t>https://www.biblestudytools.com/dictionary/prophet/</a:t>
            </a:r>
            <a:endParaRPr/>
          </a:p>
          <a:p>
            <a:pPr marL="355600" lvl="0" indent="0" algn="l" rtl="0">
              <a:lnSpc>
                <a:spcPct val="115000"/>
              </a:lnSpc>
              <a:spcBef>
                <a:spcPts val="1200"/>
              </a:spcBef>
              <a:spcAft>
                <a:spcPts val="0"/>
              </a:spcAft>
              <a:buNone/>
            </a:pPr>
            <a:r>
              <a:rPr lang="en"/>
              <a:t>Stephon, M. (2020, September 10). Art and iconography. Retrieved November 10, 2020, from </a:t>
            </a:r>
            <a:r>
              <a:rPr lang="en" u="sng">
                <a:solidFill>
                  <a:schemeClr val="hlink"/>
                </a:solidFill>
                <a:hlinkClick r:id="rId4"/>
              </a:rPr>
              <a:t>https://www.britannica.com/topic/Christianity/Art-and-iconography</a:t>
            </a:r>
            <a:r>
              <a:rPr lang="en"/>
              <a:t> </a:t>
            </a:r>
            <a:endParaRPr/>
          </a:p>
          <a:p>
            <a:pPr marL="355600" lvl="0" indent="0" algn="l" rtl="0">
              <a:lnSpc>
                <a:spcPct val="115000"/>
              </a:lnSpc>
              <a:spcBef>
                <a:spcPts val="1200"/>
              </a:spcBef>
              <a:spcAft>
                <a:spcPts val="0"/>
              </a:spcAft>
              <a:buNone/>
            </a:pPr>
            <a:r>
              <a:rPr lang="en"/>
              <a:t>Pelikan, J. J., &amp; Sanders, E. (2019, September 13). The picture of Christ in the early church: The Apostles' Creed. Retrieved November 10, 2020, from </a:t>
            </a:r>
            <a:r>
              <a:rPr lang="en" u="sng">
                <a:solidFill>
                  <a:schemeClr val="hlink"/>
                </a:solidFill>
                <a:hlinkClick r:id="rId5"/>
              </a:rPr>
              <a:t>https://www.britannica.com/biography/Jesus/The-picture-of-Christ-in-the-early-church-The-Apostles-Creed</a:t>
            </a:r>
            <a:r>
              <a:rPr lang="en"/>
              <a:t> </a:t>
            </a:r>
            <a:endParaRPr/>
          </a:p>
          <a:p>
            <a:pPr marL="355600" lvl="0" indent="0" algn="l" rtl="0">
              <a:lnSpc>
                <a:spcPct val="115000"/>
              </a:lnSpc>
              <a:spcBef>
                <a:spcPts val="1200"/>
              </a:spcBef>
              <a:spcAft>
                <a:spcPts val="0"/>
              </a:spcAft>
              <a:buNone/>
            </a:pPr>
            <a:endParaRPr/>
          </a:p>
          <a:p>
            <a:pPr marL="355600" lvl="0" indent="0" algn="l" rtl="0">
              <a:lnSpc>
                <a:spcPct val="115000"/>
              </a:lnSpc>
              <a:spcBef>
                <a:spcPts val="1200"/>
              </a:spcBef>
              <a:spcAft>
                <a:spcPts val="0"/>
              </a:spcAft>
              <a:buNone/>
            </a:pPr>
            <a:endParaRPr/>
          </a:p>
          <a:p>
            <a:pPr marL="355600" lvl="0" indent="0" algn="l" rtl="0">
              <a:lnSpc>
                <a:spcPct val="115000"/>
              </a:lnSpc>
              <a:spcBef>
                <a:spcPts val="1200"/>
              </a:spcBef>
              <a:spcAft>
                <a:spcPts val="0"/>
              </a:spcAft>
              <a:buClr>
                <a:schemeClr val="dk1"/>
              </a:buClr>
              <a:buSzPts val="1100"/>
              <a:buFont typeface="Arial"/>
              <a:buNone/>
            </a:pPr>
            <a:endParaRPr/>
          </a:p>
          <a:p>
            <a:pPr marL="0" lvl="0" indent="0" algn="l" rtl="0">
              <a:spcBef>
                <a:spcPts val="120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a9b29a6ded_0_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a9b29a6ded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a9b29a6ded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a9b29a6ded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a9b29a6ded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a9b29a6ded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a9b29a6ded_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a9b29a6ded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audio</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a9b29a6ded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a9b29a6ded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Autofit/>
          </a:bodyPr>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hyperlink" Target="http://drive.google.com/file/d/1Qg395Q-67iwu1UAVZYWCTGc8OW_FYA8V/view"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hyperlink" Target="http://drive.google.com/file/d/1wz609yKLMqfnQhpY12-XVW0DWMM4YfJZ/view"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hyperlink" Target="http://drive.google.com/file/d/1QLgBsG3I1ZXHm1oKP7RwN82MQfUWJcwm/view"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hyperlink" Target="http://drive.google.com/file/d/127mV27xEfaO3B53eYfdXRMRJfw5Tr1k6/view"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hyperlink" Target="http://drive.google.com/file/d/1Nl8QJntyBFcbwj3uBDUYs8azV68zdNFt/view"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hyperlink" Target="http://drive.google.com/file/d/1v6y1AGcgvGu5_K2JJ2ZhP2W9a1bPy4Fl/view"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biblestudytools.com/dictionary/prophet/" TargetMode="External"/><Relationship Id="rId3" Type="http://schemas.openxmlformats.org/officeDocument/2006/relationships/hyperlink" Target="https://au.thegospelcoalition.org/article/divine-mediator-calvins-debate-francesco-stancaro-can-help-us-think-functional-subordination-trinity/" TargetMode="External"/><Relationship Id="rId7" Type="http://schemas.openxmlformats.org/officeDocument/2006/relationships/hyperlink" Target="https://www.britannica.com/topic/priest-Christianity"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www.britannica.com/topic/deacon" TargetMode="External"/><Relationship Id="rId11" Type="http://schemas.openxmlformats.org/officeDocument/2006/relationships/hyperlink" Target="https://www.britannica.com/topic/Hinduism/Theology" TargetMode="External"/><Relationship Id="rId5" Type="http://schemas.openxmlformats.org/officeDocument/2006/relationships/hyperlink" Target="https://www.britannica.com/topic/bishop-Christianity" TargetMode="External"/><Relationship Id="rId10" Type="http://schemas.openxmlformats.org/officeDocument/2006/relationships/hyperlink" Target="https://www.britannica.com/biography/Jesus/The-picture-of-Christ-in-the-early-church-The-Apostles-Creed" TargetMode="External"/><Relationship Id="rId4" Type="http://schemas.openxmlformats.org/officeDocument/2006/relationships/hyperlink" Target="https://www.britannica.com/topic/pope" TargetMode="External"/><Relationship Id="rId9" Type="http://schemas.openxmlformats.org/officeDocument/2006/relationships/hyperlink" Target="https://www.britannica.com/topic/Christianity/Art-and-iconography"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jstor.org/stable/44368844." TargetMode="External"/><Relationship Id="rId7" Type="http://schemas.openxmlformats.org/officeDocument/2006/relationships/hyperlink" Target="https://www.bbc.co.uk/religion/religions/sikhism/beliefs/beliefs.shtml"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www.bbc.co.uk/bitesize/guides/zr4r97h/revision/6" TargetMode="External"/><Relationship Id="rId5" Type="http://schemas.openxmlformats.org/officeDocument/2006/relationships/hyperlink" Target="https://www.researchgate.net/publication/326101733_Mediation_in_Islam" TargetMode="External"/><Relationship Id="rId4" Type="http://schemas.openxmlformats.org/officeDocument/2006/relationships/hyperlink" Target="https://www.researchgate.net/publication/profile/Azwina_Wati_Manaf"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drive.google.com/file/d/1fzDH6XAcc2DMFkk8lpDqu-yOFffWvEJy/view"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hyperlink" Target="http://drive.google.com/file/d/1Wj7LbKg4uNPCPSfKOkOS8yKhfDKAnd_6/view"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hyperlink" Target="https://youtu.be/nYS-eH3rdOo"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hyperlink" Target="https://youtu.be/nYS-eH3rdOo"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hyperlink" Target="http://drive.google.com/file/d/1hVrTb4ukz2xVHIpslsiGKg_QxKTBQM59/view"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Divine Human Mediators across religions</a:t>
            </a:r>
            <a:endParaRPr/>
          </a:p>
        </p:txBody>
      </p:sp>
      <p:sp>
        <p:nvSpPr>
          <p:cNvPr id="129" name="Google Shape;129;p13"/>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By Group 2: Makayla Mendoza, Shreya Jeedigunta, Kenedy Anderson, Estevan Gonzalez, Johnathan Faucett, Jacelyn Tolosa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2"/>
          <p:cNvSpPr txBox="1">
            <a:spLocks noGrp="1"/>
          </p:cNvSpPr>
          <p:nvPr>
            <p:ph type="title"/>
          </p:nvPr>
        </p:nvSpPr>
        <p:spPr>
          <a:xfrm>
            <a:off x="991775" y="61465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Divine-Human Mediators in </a:t>
            </a:r>
            <a:endParaRPr/>
          </a:p>
          <a:p>
            <a:pPr marL="0" lvl="0" indent="0" algn="l" rtl="0">
              <a:spcBef>
                <a:spcPts val="0"/>
              </a:spcBef>
              <a:spcAft>
                <a:spcPts val="0"/>
              </a:spcAft>
              <a:buNone/>
            </a:pPr>
            <a:r>
              <a:rPr lang="en"/>
              <a:t>Islam</a:t>
            </a:r>
            <a:endParaRPr/>
          </a:p>
        </p:txBody>
      </p:sp>
      <p:sp>
        <p:nvSpPr>
          <p:cNvPr id="195" name="Google Shape;195;p22"/>
          <p:cNvSpPr txBox="1">
            <a:spLocks noGrp="1"/>
          </p:cNvSpPr>
          <p:nvPr>
            <p:ph type="body" idx="1"/>
          </p:nvPr>
        </p:nvSpPr>
        <p:spPr>
          <a:xfrm>
            <a:off x="349675" y="2078100"/>
            <a:ext cx="7505700" cy="2761200"/>
          </a:xfrm>
          <a:prstGeom prst="rect">
            <a:avLst/>
          </a:prstGeom>
        </p:spPr>
        <p:txBody>
          <a:bodyPr spcFirstLastPara="1" wrap="square" lIns="91425" tIns="91425" rIns="91425" bIns="91425" anchor="t" anchorCtr="0">
            <a:noAutofit/>
          </a:bodyPr>
          <a:lstStyle/>
          <a:p>
            <a:pPr marL="457200" lvl="0" indent="-301625" algn="l" rtl="0">
              <a:spcBef>
                <a:spcPts val="0"/>
              </a:spcBef>
              <a:spcAft>
                <a:spcPts val="0"/>
              </a:spcAft>
              <a:buClr>
                <a:srgbClr val="333333"/>
              </a:buClr>
              <a:buSzPts val="1150"/>
              <a:buFont typeface="Times New Roman"/>
              <a:buChar char="●"/>
            </a:pPr>
            <a:r>
              <a:rPr lang="en" sz="1150">
                <a:solidFill>
                  <a:srgbClr val="333333"/>
                </a:solidFill>
                <a:highlight>
                  <a:srgbClr val="FFFFFF"/>
                </a:highlight>
                <a:latin typeface="Times New Roman"/>
                <a:ea typeface="Times New Roman"/>
                <a:cs typeface="Times New Roman"/>
                <a:sym typeface="Times New Roman"/>
              </a:rPr>
              <a:t>Mediation in Islam is very clearly spoken about in the Qur’an. This can be said to show the importance of settling disputes in Islam, and they like to do this in a peaceful and compromising manner. </a:t>
            </a:r>
            <a:endParaRPr sz="1150">
              <a:solidFill>
                <a:srgbClr val="333333"/>
              </a:solidFill>
              <a:highlight>
                <a:srgbClr val="FFFFFF"/>
              </a:highlight>
              <a:latin typeface="Times New Roman"/>
              <a:ea typeface="Times New Roman"/>
              <a:cs typeface="Times New Roman"/>
              <a:sym typeface="Times New Roman"/>
            </a:endParaRPr>
          </a:p>
          <a:p>
            <a:pPr marL="457200" lvl="0" indent="-301625" algn="l" rtl="0">
              <a:spcBef>
                <a:spcPts val="0"/>
              </a:spcBef>
              <a:spcAft>
                <a:spcPts val="0"/>
              </a:spcAft>
              <a:buClr>
                <a:srgbClr val="333333"/>
              </a:buClr>
              <a:buSzPts val="1150"/>
              <a:buFont typeface="Times New Roman"/>
              <a:buChar char="●"/>
            </a:pPr>
            <a:r>
              <a:rPr lang="en" sz="1150">
                <a:solidFill>
                  <a:srgbClr val="333333"/>
                </a:solidFill>
                <a:highlight>
                  <a:srgbClr val="FFFFFF"/>
                </a:highlight>
                <a:latin typeface="Times New Roman"/>
                <a:ea typeface="Times New Roman"/>
                <a:cs typeface="Times New Roman"/>
                <a:sym typeface="Times New Roman"/>
              </a:rPr>
              <a:t>Mediation is very important in Islamic law and is highly likely to occur in cases of litigation and arbitration. In Islamic law, a mediator is chosen based on respect and knowledge of the law. In addition to this, a mediator must always take relevant Islamic law into consideration, both that which is legally binding and that which is merely recommended.</a:t>
            </a:r>
            <a:endParaRPr sz="1150">
              <a:solidFill>
                <a:srgbClr val="333333"/>
              </a:solidFill>
              <a:highlight>
                <a:srgbClr val="FFFFFF"/>
              </a:highlight>
              <a:latin typeface="Times New Roman"/>
              <a:ea typeface="Times New Roman"/>
              <a:cs typeface="Times New Roman"/>
              <a:sym typeface="Times New Roman"/>
            </a:endParaRPr>
          </a:p>
          <a:p>
            <a:pPr marL="457200" lvl="0" indent="-301625" algn="l" rtl="0">
              <a:spcBef>
                <a:spcPts val="0"/>
              </a:spcBef>
              <a:spcAft>
                <a:spcPts val="0"/>
              </a:spcAft>
              <a:buClr>
                <a:srgbClr val="333333"/>
              </a:buClr>
              <a:buSzPts val="1150"/>
              <a:buFont typeface="Times New Roman"/>
              <a:buChar char="●"/>
            </a:pPr>
            <a:r>
              <a:rPr lang="en" sz="1150">
                <a:solidFill>
                  <a:srgbClr val="333333"/>
                </a:solidFill>
                <a:highlight>
                  <a:srgbClr val="FFFFFF"/>
                </a:highlight>
                <a:latin typeface="Times New Roman"/>
                <a:ea typeface="Times New Roman"/>
                <a:cs typeface="Times New Roman"/>
                <a:sym typeface="Times New Roman"/>
              </a:rPr>
              <a:t>It should also be considered that Muhammad was considered to be the last prophet in Islam that was sent by Allah, so there is currently no longer any divine and human mediators. Therefore, after Muhammad died no one else could directly talk to Allah, though some say that they talk to themselves in their head and picture that they are talking to Allah. It is widely agreed upon that there was 25 prophets in total, but Muhammad is considered to be the last one.</a:t>
            </a:r>
            <a:endParaRPr sz="1150">
              <a:solidFill>
                <a:srgbClr val="333333"/>
              </a:solidFill>
              <a:highlight>
                <a:srgbClr val="FFFFFF"/>
              </a:highlight>
              <a:latin typeface="Times New Roman"/>
              <a:ea typeface="Times New Roman"/>
              <a:cs typeface="Times New Roman"/>
              <a:sym typeface="Times New Roman"/>
            </a:endParaRPr>
          </a:p>
          <a:p>
            <a:pPr marL="457200" lvl="0" indent="-301625" algn="l" rtl="0">
              <a:spcBef>
                <a:spcPts val="0"/>
              </a:spcBef>
              <a:spcAft>
                <a:spcPts val="0"/>
              </a:spcAft>
              <a:buClr>
                <a:srgbClr val="333333"/>
              </a:buClr>
              <a:buSzPts val="1150"/>
              <a:buFont typeface="Times New Roman"/>
              <a:buChar char="●"/>
            </a:pPr>
            <a:r>
              <a:rPr lang="en" sz="1150">
                <a:solidFill>
                  <a:srgbClr val="333333"/>
                </a:solidFill>
                <a:highlight>
                  <a:srgbClr val="FFFFFF"/>
                </a:highlight>
                <a:latin typeface="Times New Roman"/>
                <a:ea typeface="Times New Roman"/>
                <a:cs typeface="Times New Roman"/>
                <a:sym typeface="Times New Roman"/>
              </a:rPr>
              <a:t>Followers of Islam also believe that there is no need for a mediator when the law is clear and certain, a mediator is only required when the law is unclear or uncertain. This is stated directly in the Islamic law.</a:t>
            </a:r>
            <a:endParaRPr sz="1150">
              <a:solidFill>
                <a:srgbClr val="333333"/>
              </a:solidFill>
              <a:highlight>
                <a:srgbClr val="FFFFFF"/>
              </a:highlight>
              <a:latin typeface="Times New Roman"/>
              <a:ea typeface="Times New Roman"/>
              <a:cs typeface="Times New Roman"/>
              <a:sym typeface="Times New Roman"/>
            </a:endParaRPr>
          </a:p>
          <a:p>
            <a:pPr marL="0" lvl="0" indent="0" algn="l" rtl="0">
              <a:spcBef>
                <a:spcPts val="1600"/>
              </a:spcBef>
              <a:spcAft>
                <a:spcPts val="1600"/>
              </a:spcAft>
              <a:buNone/>
            </a:pPr>
            <a:endParaRPr sz="1150">
              <a:solidFill>
                <a:srgbClr val="333333"/>
              </a:solidFill>
              <a:highlight>
                <a:srgbClr val="FFFFFF"/>
              </a:highlight>
              <a:latin typeface="Times New Roman"/>
              <a:ea typeface="Times New Roman"/>
              <a:cs typeface="Times New Roman"/>
              <a:sym typeface="Times New Roman"/>
            </a:endParaRPr>
          </a:p>
        </p:txBody>
      </p:sp>
      <p:pic>
        <p:nvPicPr>
          <p:cNvPr id="196" name="Google Shape;196;p22"/>
          <p:cNvPicPr preferRelativeResize="0"/>
          <p:nvPr/>
        </p:nvPicPr>
        <p:blipFill>
          <a:blip r:embed="rId3">
            <a:alphaModFix/>
          </a:blip>
          <a:stretch>
            <a:fillRect/>
          </a:stretch>
        </p:blipFill>
        <p:spPr>
          <a:xfrm>
            <a:off x="5986300" y="232325"/>
            <a:ext cx="2961326" cy="1887200"/>
          </a:xfrm>
          <a:prstGeom prst="rect">
            <a:avLst/>
          </a:prstGeom>
          <a:noFill/>
          <a:ln>
            <a:noFill/>
          </a:ln>
        </p:spPr>
      </p:pic>
      <p:sp>
        <p:nvSpPr>
          <p:cNvPr id="197" name="Google Shape;197;p22"/>
          <p:cNvSpPr txBox="1"/>
          <p:nvPr/>
        </p:nvSpPr>
        <p:spPr>
          <a:xfrm>
            <a:off x="6044795" y="296952"/>
            <a:ext cx="1151400" cy="127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8" name="Google Shape;198;p22" title="First slide.mp3">
            <a:hlinkClick r:id="rId4"/>
          </p:cNvPr>
          <p:cNvPicPr preferRelativeResize="0"/>
          <p:nvPr/>
        </p:nvPicPr>
        <p:blipFill>
          <a:blip r:embed="rId5">
            <a:alphaModFix/>
          </a:blip>
          <a:stretch>
            <a:fillRect/>
          </a:stretch>
        </p:blipFill>
        <p:spPr>
          <a:xfrm>
            <a:off x="387775" y="296950"/>
            <a:ext cx="457200" cy="457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3"/>
          <p:cNvSpPr txBox="1">
            <a:spLocks noGrp="1"/>
          </p:cNvSpPr>
          <p:nvPr>
            <p:ph type="title"/>
          </p:nvPr>
        </p:nvSpPr>
        <p:spPr>
          <a:xfrm>
            <a:off x="2272250" y="522850"/>
            <a:ext cx="69408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Previous prophets (Mediators) in Islam</a:t>
            </a:r>
            <a:endParaRPr/>
          </a:p>
        </p:txBody>
      </p:sp>
      <p:sp>
        <p:nvSpPr>
          <p:cNvPr id="204" name="Google Shape;204;p23"/>
          <p:cNvSpPr txBox="1">
            <a:spLocks noGrp="1"/>
          </p:cNvSpPr>
          <p:nvPr>
            <p:ph type="body" idx="1"/>
          </p:nvPr>
        </p:nvSpPr>
        <p:spPr>
          <a:xfrm>
            <a:off x="743200" y="1477450"/>
            <a:ext cx="7505700" cy="28923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A</a:t>
            </a:r>
            <a:r>
              <a:rPr lang="en" sz="1100">
                <a:latin typeface="Times New Roman"/>
                <a:ea typeface="Times New Roman"/>
                <a:cs typeface="Times New Roman"/>
                <a:sym typeface="Times New Roman"/>
              </a:rPr>
              <a:t>dam </a:t>
            </a:r>
            <a:endParaRPr sz="1100">
              <a:latin typeface="Times New Roman"/>
              <a:ea typeface="Times New Roman"/>
              <a:cs typeface="Times New Roman"/>
              <a:sym typeface="Times New Roman"/>
            </a:endParaRPr>
          </a:p>
          <a:p>
            <a:pPr marL="914400" lvl="1" indent="-298450" algn="l" rtl="0">
              <a:spcBef>
                <a:spcPts val="0"/>
              </a:spcBef>
              <a:spcAft>
                <a:spcPts val="0"/>
              </a:spcAft>
              <a:buClr>
                <a:srgbClr val="231F20"/>
              </a:buClr>
              <a:buSzPts val="1100"/>
              <a:buFont typeface="Times New Roman"/>
              <a:buChar char="○"/>
            </a:pPr>
            <a:r>
              <a:rPr lang="en">
                <a:solidFill>
                  <a:srgbClr val="231F20"/>
                </a:solidFill>
                <a:latin typeface="Times New Roman"/>
                <a:ea typeface="Times New Roman"/>
                <a:cs typeface="Times New Roman"/>
                <a:sym typeface="Times New Roman"/>
              </a:rPr>
              <a:t>Muslims believe that Adam was given knowledge to pass on to the rest of the human race.</a:t>
            </a:r>
            <a:endParaRPr>
              <a:latin typeface="Times New Roman"/>
              <a:ea typeface="Times New Roman"/>
              <a:cs typeface="Times New Roman"/>
              <a:sym typeface="Times New Roman"/>
            </a:endParaRPr>
          </a:p>
          <a:p>
            <a:pPr marL="457200" lvl="0" indent="-298450" algn="l" rtl="0">
              <a:spcBef>
                <a:spcPts val="0"/>
              </a:spcBef>
              <a:spcAft>
                <a:spcPts val="0"/>
              </a:spcAft>
              <a:buSzPts val="1100"/>
              <a:buFont typeface="Times New Roman"/>
              <a:buChar char="●"/>
            </a:pPr>
            <a:r>
              <a:rPr lang="en" sz="1100">
                <a:latin typeface="Times New Roman"/>
                <a:ea typeface="Times New Roman"/>
                <a:cs typeface="Times New Roman"/>
                <a:sym typeface="Times New Roman"/>
              </a:rPr>
              <a:t>Ibraham</a:t>
            </a:r>
            <a:endParaRPr sz="1100">
              <a:latin typeface="Times New Roman"/>
              <a:ea typeface="Times New Roman"/>
              <a:cs typeface="Times New Roman"/>
              <a:sym typeface="Times New Roman"/>
            </a:endParaRPr>
          </a:p>
          <a:p>
            <a:pPr marL="914400" lvl="1" indent="-298450" algn="l" rtl="0">
              <a:spcBef>
                <a:spcPts val="0"/>
              </a:spcBef>
              <a:spcAft>
                <a:spcPts val="0"/>
              </a:spcAft>
              <a:buClr>
                <a:srgbClr val="231F20"/>
              </a:buClr>
              <a:buSzPts val="1100"/>
              <a:buFont typeface="Times New Roman"/>
              <a:buChar char="○"/>
            </a:pPr>
            <a:r>
              <a:rPr lang="en">
                <a:solidFill>
                  <a:srgbClr val="231F20"/>
                </a:solidFill>
                <a:latin typeface="Times New Roman"/>
                <a:ea typeface="Times New Roman"/>
                <a:cs typeface="Times New Roman"/>
                <a:sym typeface="Times New Roman"/>
              </a:rPr>
              <a:t>Ibrahim is regarded in Islam as the father of the Arab people.</a:t>
            </a:r>
            <a:endParaRPr>
              <a:solidFill>
                <a:srgbClr val="231F20"/>
              </a:solidFill>
              <a:latin typeface="Times New Roman"/>
              <a:ea typeface="Times New Roman"/>
              <a:cs typeface="Times New Roman"/>
              <a:sym typeface="Times New Roman"/>
            </a:endParaRPr>
          </a:p>
          <a:p>
            <a:pPr marL="914400" lvl="1" indent="-298450" algn="l" rtl="0">
              <a:spcBef>
                <a:spcPts val="0"/>
              </a:spcBef>
              <a:spcAft>
                <a:spcPts val="0"/>
              </a:spcAft>
              <a:buClr>
                <a:srgbClr val="231F20"/>
              </a:buClr>
              <a:buSzPts val="1100"/>
              <a:buFont typeface="Times New Roman"/>
              <a:buChar char="○"/>
            </a:pPr>
            <a:r>
              <a:rPr lang="en">
                <a:solidFill>
                  <a:srgbClr val="231F20"/>
                </a:solidFill>
                <a:latin typeface="Times New Roman"/>
                <a:ea typeface="Times New Roman"/>
                <a:cs typeface="Times New Roman"/>
                <a:sym typeface="Times New Roman"/>
              </a:rPr>
              <a:t>His faith was tested by Allah, which teaches Muslims that they must be prepared to submit to Allah in the same way.</a:t>
            </a:r>
            <a:endParaRPr>
              <a:solidFill>
                <a:srgbClr val="231F20"/>
              </a:solidFill>
              <a:latin typeface="Times New Roman"/>
              <a:ea typeface="Times New Roman"/>
              <a:cs typeface="Times New Roman"/>
              <a:sym typeface="Times New Roman"/>
            </a:endParaRPr>
          </a:p>
          <a:p>
            <a:pPr marL="457200" lvl="0" indent="-298450" algn="l" rtl="0">
              <a:spcBef>
                <a:spcPts val="0"/>
              </a:spcBef>
              <a:spcAft>
                <a:spcPts val="0"/>
              </a:spcAft>
              <a:buSzPts val="1100"/>
              <a:buFont typeface="Times New Roman"/>
              <a:buChar char="●"/>
            </a:pPr>
            <a:r>
              <a:rPr lang="en" sz="1100">
                <a:latin typeface="Times New Roman"/>
                <a:ea typeface="Times New Roman"/>
                <a:cs typeface="Times New Roman"/>
                <a:sym typeface="Times New Roman"/>
              </a:rPr>
              <a:t>Musa (Known as Moses in Abrahamic religions such as Christianity)</a:t>
            </a:r>
            <a:endParaRPr sz="1100">
              <a:latin typeface="Times New Roman"/>
              <a:ea typeface="Times New Roman"/>
              <a:cs typeface="Times New Roman"/>
              <a:sym typeface="Times New Roman"/>
            </a:endParaRPr>
          </a:p>
          <a:p>
            <a:pPr marL="914400" lvl="1" indent="-298450" algn="l" rtl="0">
              <a:spcBef>
                <a:spcPts val="0"/>
              </a:spcBef>
              <a:spcAft>
                <a:spcPts val="0"/>
              </a:spcAft>
              <a:buClr>
                <a:srgbClr val="231F20"/>
              </a:buClr>
              <a:buSzPts val="1100"/>
              <a:buFont typeface="Times New Roman"/>
              <a:buChar char="○"/>
            </a:pPr>
            <a:r>
              <a:rPr lang="en">
                <a:solidFill>
                  <a:srgbClr val="231F20"/>
                </a:solidFill>
                <a:latin typeface="Times New Roman"/>
                <a:ea typeface="Times New Roman"/>
                <a:cs typeface="Times New Roman"/>
                <a:sym typeface="Times New Roman"/>
              </a:rPr>
              <a:t>Musa is thought to have been the only prophet that Allah spoke to directly.</a:t>
            </a:r>
            <a:endParaRPr>
              <a:solidFill>
                <a:srgbClr val="231F20"/>
              </a:solidFill>
              <a:latin typeface="Times New Roman"/>
              <a:ea typeface="Times New Roman"/>
              <a:cs typeface="Times New Roman"/>
              <a:sym typeface="Times New Roman"/>
            </a:endParaRPr>
          </a:p>
          <a:p>
            <a:pPr marL="457200" lvl="0" indent="-298450" algn="l" rtl="0">
              <a:spcBef>
                <a:spcPts val="0"/>
              </a:spcBef>
              <a:spcAft>
                <a:spcPts val="0"/>
              </a:spcAft>
              <a:buSzPts val="1100"/>
              <a:buFont typeface="Times New Roman"/>
              <a:buChar char="●"/>
            </a:pPr>
            <a:r>
              <a:rPr lang="en" sz="1100">
                <a:latin typeface="Times New Roman"/>
                <a:ea typeface="Times New Roman"/>
                <a:cs typeface="Times New Roman"/>
                <a:sym typeface="Times New Roman"/>
              </a:rPr>
              <a:t>Isa</a:t>
            </a:r>
            <a:endParaRPr sz="1100">
              <a:latin typeface="Times New Roman"/>
              <a:ea typeface="Times New Roman"/>
              <a:cs typeface="Times New Roman"/>
              <a:sym typeface="Times New Roman"/>
            </a:endParaRPr>
          </a:p>
          <a:p>
            <a:pPr marL="914400" lvl="1" indent="-298450" algn="l" rtl="0">
              <a:spcBef>
                <a:spcPts val="0"/>
              </a:spcBef>
              <a:spcAft>
                <a:spcPts val="0"/>
              </a:spcAft>
              <a:buClr>
                <a:srgbClr val="231F20"/>
              </a:buClr>
              <a:buSzPts val="1100"/>
              <a:buFont typeface="Times New Roman"/>
              <a:buChar char="○"/>
            </a:pPr>
            <a:r>
              <a:rPr lang="en">
                <a:solidFill>
                  <a:srgbClr val="231F20"/>
                </a:solidFill>
                <a:latin typeface="Times New Roman"/>
                <a:ea typeface="Times New Roman"/>
                <a:cs typeface="Times New Roman"/>
                <a:sym typeface="Times New Roman"/>
              </a:rPr>
              <a:t>Isa is known as Jesus in Christianity. However, in contrast to Christians, Muslims do not believe that Isa was crucified and resurrected, or that he was the son of God.</a:t>
            </a:r>
            <a:endParaRPr>
              <a:solidFill>
                <a:srgbClr val="231F20"/>
              </a:solidFill>
              <a:latin typeface="Times New Roman"/>
              <a:ea typeface="Times New Roman"/>
              <a:cs typeface="Times New Roman"/>
              <a:sym typeface="Times New Roman"/>
            </a:endParaRPr>
          </a:p>
          <a:p>
            <a:pPr marL="457200" lvl="0" indent="-298450" algn="l" rtl="0">
              <a:spcBef>
                <a:spcPts val="0"/>
              </a:spcBef>
              <a:spcAft>
                <a:spcPts val="0"/>
              </a:spcAft>
              <a:buSzPts val="1100"/>
              <a:buFont typeface="Times New Roman"/>
              <a:buChar char="●"/>
            </a:pPr>
            <a:r>
              <a:rPr lang="en" sz="1100">
                <a:latin typeface="Times New Roman"/>
                <a:ea typeface="Times New Roman"/>
                <a:cs typeface="Times New Roman"/>
                <a:sym typeface="Times New Roman"/>
              </a:rPr>
              <a:t>Muhammad (Thought to be the last prophet that gave Muslims the Qur’an)</a:t>
            </a:r>
            <a:endParaRPr sz="1100">
              <a:latin typeface="Times New Roman"/>
              <a:ea typeface="Times New Roman"/>
              <a:cs typeface="Times New Roman"/>
              <a:sym typeface="Times New Roman"/>
            </a:endParaRPr>
          </a:p>
          <a:p>
            <a:pPr marL="914400" lvl="1" indent="-298450" algn="l" rtl="0">
              <a:spcBef>
                <a:spcPts val="0"/>
              </a:spcBef>
              <a:spcAft>
                <a:spcPts val="0"/>
              </a:spcAft>
              <a:buSzPts val="1100"/>
              <a:buChar char="○"/>
            </a:pPr>
            <a:r>
              <a:rPr lang="en">
                <a:solidFill>
                  <a:srgbClr val="231F20"/>
                </a:solidFill>
                <a:latin typeface="Times New Roman"/>
                <a:ea typeface="Times New Roman"/>
                <a:cs typeface="Times New Roman"/>
                <a:sym typeface="Times New Roman"/>
              </a:rPr>
              <a:t>Muhammad is the final prophet in Islam, known as the ‘Seal of the Prophets’. This means that Muslims regard Muhammad as Allah’s final messenger. The Qur’an is formed from the revelations Muhammad received from God through the Angel Jibril. Muslims do not believe that Muhammad was in any way divine, and this is confirmed in the Qur’an, which states: </a:t>
            </a:r>
            <a:r>
              <a:rPr lang="en" b="1">
                <a:solidFill>
                  <a:srgbClr val="231F20"/>
                </a:solidFill>
                <a:latin typeface="Times New Roman"/>
                <a:ea typeface="Times New Roman"/>
                <a:cs typeface="Times New Roman"/>
                <a:sym typeface="Times New Roman"/>
              </a:rPr>
              <a:t>Muhammad is no more than a messenger (Surah 3:144)</a:t>
            </a:r>
            <a:r>
              <a:rPr lang="en">
                <a:solidFill>
                  <a:srgbClr val="231F20"/>
                </a:solidFill>
                <a:latin typeface="Times New Roman"/>
                <a:ea typeface="Times New Roman"/>
                <a:cs typeface="Times New Roman"/>
                <a:sym typeface="Times New Roman"/>
              </a:rPr>
              <a:t>.</a:t>
            </a:r>
            <a:endParaRPr>
              <a:latin typeface="Times New Roman"/>
              <a:ea typeface="Times New Roman"/>
              <a:cs typeface="Times New Roman"/>
              <a:sym typeface="Times New Roman"/>
            </a:endParaRPr>
          </a:p>
        </p:txBody>
      </p:sp>
      <p:pic>
        <p:nvPicPr>
          <p:cNvPr id="205" name="Google Shape;205;p23"/>
          <p:cNvPicPr preferRelativeResize="0"/>
          <p:nvPr/>
        </p:nvPicPr>
        <p:blipFill>
          <a:blip r:embed="rId3">
            <a:alphaModFix/>
          </a:blip>
          <a:stretch>
            <a:fillRect/>
          </a:stretch>
        </p:blipFill>
        <p:spPr>
          <a:xfrm>
            <a:off x="207650" y="214525"/>
            <a:ext cx="2170674" cy="1193875"/>
          </a:xfrm>
          <a:prstGeom prst="rect">
            <a:avLst/>
          </a:prstGeom>
          <a:noFill/>
          <a:ln>
            <a:noFill/>
          </a:ln>
        </p:spPr>
      </p:pic>
      <p:pic>
        <p:nvPicPr>
          <p:cNvPr id="206" name="Google Shape;206;p23" title="Second slide.mp3">
            <a:hlinkClick r:id="rId4"/>
          </p:cNvPr>
          <p:cNvPicPr preferRelativeResize="0"/>
          <p:nvPr/>
        </p:nvPicPr>
        <p:blipFill>
          <a:blip r:embed="rId5">
            <a:alphaModFix/>
          </a:blip>
          <a:stretch>
            <a:fillRect/>
          </a:stretch>
        </p:blipFill>
        <p:spPr>
          <a:xfrm>
            <a:off x="8378525" y="214525"/>
            <a:ext cx="457200" cy="457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4"/>
          <p:cNvSpPr txBox="1">
            <a:spLocks noGrp="1"/>
          </p:cNvSpPr>
          <p:nvPr>
            <p:ph type="title"/>
          </p:nvPr>
        </p:nvSpPr>
        <p:spPr>
          <a:xfrm>
            <a:off x="627500" y="349500"/>
            <a:ext cx="1598400" cy="7695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Judaism</a:t>
            </a:r>
            <a:endParaRPr/>
          </a:p>
        </p:txBody>
      </p:sp>
      <p:sp>
        <p:nvSpPr>
          <p:cNvPr id="212" name="Google Shape;212;p24"/>
          <p:cNvSpPr txBox="1">
            <a:spLocks noGrp="1"/>
          </p:cNvSpPr>
          <p:nvPr>
            <p:ph type="body" idx="1"/>
          </p:nvPr>
        </p:nvSpPr>
        <p:spPr>
          <a:xfrm>
            <a:off x="3014075" y="349500"/>
            <a:ext cx="5709300" cy="44112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457200" lvl="0" indent="-323850" algn="l" rtl="0">
              <a:spcBef>
                <a:spcPts val="0"/>
              </a:spcBef>
              <a:spcAft>
                <a:spcPts val="0"/>
              </a:spcAft>
              <a:buClr>
                <a:schemeClr val="lt1"/>
              </a:buClr>
              <a:buSzPts val="1500"/>
              <a:buChar char="●"/>
            </a:pPr>
            <a:r>
              <a:rPr lang="en" sz="1500">
                <a:solidFill>
                  <a:schemeClr val="lt1"/>
                </a:solidFill>
              </a:rPr>
              <a:t>Many teach that there is no mediator between a person and the true God</a:t>
            </a:r>
            <a:endParaRPr sz="1500">
              <a:solidFill>
                <a:schemeClr val="lt1"/>
              </a:solidFill>
            </a:endParaRPr>
          </a:p>
          <a:p>
            <a:pPr marL="914400" lvl="1" indent="-323850" algn="l" rtl="0">
              <a:spcBef>
                <a:spcPts val="0"/>
              </a:spcBef>
              <a:spcAft>
                <a:spcPts val="0"/>
              </a:spcAft>
              <a:buClr>
                <a:schemeClr val="lt1"/>
              </a:buClr>
              <a:buSzPts val="1500"/>
              <a:buChar char="○"/>
            </a:pPr>
            <a:r>
              <a:rPr lang="en" sz="1500">
                <a:solidFill>
                  <a:schemeClr val="lt1"/>
                </a:solidFill>
              </a:rPr>
              <a:t>Early 1st century traditions taught the idea that humans didn’t need someone to stand in the way of them and God. </a:t>
            </a:r>
            <a:endParaRPr sz="1500">
              <a:solidFill>
                <a:schemeClr val="lt1"/>
              </a:solidFill>
            </a:endParaRPr>
          </a:p>
          <a:p>
            <a:pPr marL="457200" lvl="0" indent="-323850" algn="l" rtl="0">
              <a:spcBef>
                <a:spcPts val="0"/>
              </a:spcBef>
              <a:spcAft>
                <a:spcPts val="0"/>
              </a:spcAft>
              <a:buClr>
                <a:schemeClr val="lt1"/>
              </a:buClr>
              <a:buSzPts val="1500"/>
              <a:buChar char="●"/>
            </a:pPr>
            <a:r>
              <a:rPr lang="en" sz="1500">
                <a:solidFill>
                  <a:schemeClr val="lt1"/>
                </a:solidFill>
              </a:rPr>
              <a:t>Some traditions substitute other mediators for Yeshua (Jesus)</a:t>
            </a:r>
            <a:endParaRPr sz="1500">
              <a:solidFill>
                <a:schemeClr val="lt1"/>
              </a:solidFill>
            </a:endParaRPr>
          </a:p>
          <a:p>
            <a:pPr marL="457200" lvl="0" indent="-323850" algn="l" rtl="0">
              <a:spcBef>
                <a:spcPts val="0"/>
              </a:spcBef>
              <a:spcAft>
                <a:spcPts val="0"/>
              </a:spcAft>
              <a:buClr>
                <a:schemeClr val="lt1"/>
              </a:buClr>
              <a:buSzPts val="1500"/>
              <a:buChar char="●"/>
            </a:pPr>
            <a:r>
              <a:rPr lang="en" sz="1500">
                <a:solidFill>
                  <a:schemeClr val="lt1"/>
                </a:solidFill>
              </a:rPr>
              <a:t>Other traditions have a desire to protect Jesus’ status as a deity </a:t>
            </a:r>
            <a:endParaRPr sz="1500">
              <a:solidFill>
                <a:schemeClr val="lt1"/>
              </a:solidFill>
            </a:endParaRPr>
          </a:p>
          <a:p>
            <a:pPr marL="914400" marR="381000" lvl="1" indent="-323850" algn="l" rtl="0">
              <a:spcBef>
                <a:spcPts val="0"/>
              </a:spcBef>
              <a:spcAft>
                <a:spcPts val="0"/>
              </a:spcAft>
              <a:buClr>
                <a:schemeClr val="lt1"/>
              </a:buClr>
              <a:buSzPts val="1500"/>
              <a:buChar char="○"/>
            </a:pPr>
            <a:r>
              <a:rPr lang="en" sz="1500">
                <a:solidFill>
                  <a:schemeClr val="lt1"/>
                </a:solidFill>
              </a:rPr>
              <a:t>There is one God, and one Mediator also between God and men: the man Messiah Yeshua. (1 Timothy 2:5)</a:t>
            </a:r>
            <a:endParaRPr sz="1500">
              <a:solidFill>
                <a:schemeClr val="lt1"/>
              </a:solidFill>
            </a:endParaRPr>
          </a:p>
          <a:p>
            <a:pPr marL="1371600" marR="381000" lvl="2" indent="-323850" algn="l" rtl="0">
              <a:spcBef>
                <a:spcPts val="0"/>
              </a:spcBef>
              <a:spcAft>
                <a:spcPts val="0"/>
              </a:spcAft>
              <a:buClr>
                <a:schemeClr val="lt1"/>
              </a:buClr>
              <a:buSzPts val="1500"/>
              <a:buChar char="■"/>
            </a:pPr>
            <a:r>
              <a:rPr lang="en" sz="1500">
                <a:solidFill>
                  <a:schemeClr val="lt1"/>
                </a:solidFill>
              </a:rPr>
              <a:t>Paul’s original statement in 1 Timothy that there is “one mediator” has two meanings. There is a God provided mediator, for which we should be thankful, and there is only one mediator, which disallows for others who crave or are given his position.</a:t>
            </a:r>
            <a:endParaRPr sz="1500">
              <a:solidFill>
                <a:schemeClr val="lt1"/>
              </a:solidFill>
            </a:endParaRPr>
          </a:p>
          <a:p>
            <a:pPr marL="0" marR="381000" lvl="0" indent="0" algn="l" rtl="0">
              <a:spcBef>
                <a:spcPts val="0"/>
              </a:spcBef>
              <a:spcAft>
                <a:spcPts val="0"/>
              </a:spcAft>
              <a:buNone/>
            </a:pPr>
            <a:endParaRPr sz="1500">
              <a:solidFill>
                <a:schemeClr val="lt1"/>
              </a:solidFill>
            </a:endParaRPr>
          </a:p>
          <a:p>
            <a:pPr marL="914400" lvl="0" indent="0" algn="l" rtl="0">
              <a:spcBef>
                <a:spcPts val="0"/>
              </a:spcBef>
              <a:spcAft>
                <a:spcPts val="0"/>
              </a:spcAft>
              <a:buNone/>
            </a:pPr>
            <a:endParaRPr sz="1500">
              <a:solidFill>
                <a:schemeClr val="lt1"/>
              </a:solidFill>
            </a:endParaRPr>
          </a:p>
        </p:txBody>
      </p:sp>
      <p:sp>
        <p:nvSpPr>
          <p:cNvPr id="213" name="Google Shape;213;p24"/>
          <p:cNvSpPr txBox="1"/>
          <p:nvPr/>
        </p:nvSpPr>
        <p:spPr>
          <a:xfrm>
            <a:off x="339475" y="1350500"/>
            <a:ext cx="2510100" cy="1195500"/>
          </a:xfrm>
          <a:prstGeom prst="rect">
            <a:avLst/>
          </a:pr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latin typeface="Calibri"/>
                <a:ea typeface="Calibri"/>
                <a:cs typeface="Calibri"/>
                <a:sym typeface="Calibri"/>
              </a:rPr>
              <a:t>Ideology of Divine Human Mediators for Judaism: </a:t>
            </a:r>
            <a:endParaRPr sz="1800">
              <a:solidFill>
                <a:schemeClr val="lt1"/>
              </a:solidFill>
              <a:latin typeface="Calibri"/>
              <a:ea typeface="Calibri"/>
              <a:cs typeface="Calibri"/>
              <a:sym typeface="Calibri"/>
            </a:endParaRPr>
          </a:p>
        </p:txBody>
      </p:sp>
      <p:pic>
        <p:nvPicPr>
          <p:cNvPr id="214" name="Google Shape;214;p24"/>
          <p:cNvPicPr preferRelativeResize="0"/>
          <p:nvPr/>
        </p:nvPicPr>
        <p:blipFill>
          <a:blip r:embed="rId3">
            <a:alphaModFix/>
          </a:blip>
          <a:stretch>
            <a:fillRect/>
          </a:stretch>
        </p:blipFill>
        <p:spPr>
          <a:xfrm>
            <a:off x="339487" y="2736350"/>
            <a:ext cx="3132275" cy="1761899"/>
          </a:xfrm>
          <a:prstGeom prst="rect">
            <a:avLst/>
          </a:prstGeom>
          <a:noFill/>
          <a:ln>
            <a:noFill/>
          </a:ln>
        </p:spPr>
      </p:pic>
      <p:pic>
        <p:nvPicPr>
          <p:cNvPr id="215" name="Google Shape;215;p24" title="World Religions Take 2 Part 1.mp3">
            <a:hlinkClick r:id="rId4"/>
          </p:cNvPr>
          <p:cNvPicPr preferRelativeResize="0"/>
          <p:nvPr/>
        </p:nvPicPr>
        <p:blipFill>
          <a:blip r:embed="rId5">
            <a:alphaModFix/>
          </a:blip>
          <a:stretch>
            <a:fillRect/>
          </a:stretch>
        </p:blipFill>
        <p:spPr>
          <a:xfrm>
            <a:off x="2309587" y="539350"/>
            <a:ext cx="620800" cy="620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5"/>
          <p:cNvSpPr txBox="1">
            <a:spLocks noGrp="1"/>
          </p:cNvSpPr>
          <p:nvPr>
            <p:ph type="title"/>
          </p:nvPr>
        </p:nvSpPr>
        <p:spPr>
          <a:xfrm>
            <a:off x="412800" y="359650"/>
            <a:ext cx="1587900" cy="7284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Judaism</a:t>
            </a:r>
            <a:endParaRPr/>
          </a:p>
        </p:txBody>
      </p:sp>
      <p:sp>
        <p:nvSpPr>
          <p:cNvPr id="221" name="Google Shape;221;p25"/>
          <p:cNvSpPr txBox="1">
            <a:spLocks noGrp="1"/>
          </p:cNvSpPr>
          <p:nvPr>
            <p:ph type="body" idx="1"/>
          </p:nvPr>
        </p:nvSpPr>
        <p:spPr>
          <a:xfrm>
            <a:off x="2622975" y="1229275"/>
            <a:ext cx="6166200" cy="36063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457200" lvl="0" indent="-323850" algn="l" rtl="0">
              <a:spcBef>
                <a:spcPts val="0"/>
              </a:spcBef>
              <a:spcAft>
                <a:spcPts val="0"/>
              </a:spcAft>
              <a:buClr>
                <a:schemeClr val="lt1"/>
              </a:buClr>
              <a:buSzPts val="1500"/>
              <a:buChar char="●"/>
            </a:pPr>
            <a:r>
              <a:rPr lang="en" sz="1500">
                <a:solidFill>
                  <a:schemeClr val="lt1"/>
                </a:solidFill>
              </a:rPr>
              <a:t>One key idea that began with Jewish traditions is the belief in deceased Saints that still serve as mediators. </a:t>
            </a:r>
            <a:endParaRPr sz="1500">
              <a:solidFill>
                <a:schemeClr val="lt1"/>
              </a:solidFill>
            </a:endParaRPr>
          </a:p>
          <a:p>
            <a:pPr marL="914400" lvl="1" indent="-323850" algn="l" rtl="0">
              <a:spcBef>
                <a:spcPts val="0"/>
              </a:spcBef>
              <a:spcAft>
                <a:spcPts val="0"/>
              </a:spcAft>
              <a:buClr>
                <a:schemeClr val="lt1"/>
              </a:buClr>
              <a:buSzPts val="1500"/>
              <a:buChar char="○"/>
            </a:pPr>
            <a:r>
              <a:rPr lang="en" sz="1500">
                <a:solidFill>
                  <a:schemeClr val="lt1"/>
                </a:solidFill>
              </a:rPr>
              <a:t>Jeremiah was the prophet that people still believed had a great impact on their lives even centuries after his death</a:t>
            </a:r>
            <a:endParaRPr sz="1500">
              <a:solidFill>
                <a:schemeClr val="lt1"/>
              </a:solidFill>
            </a:endParaRPr>
          </a:p>
          <a:p>
            <a:pPr marL="457200" lvl="0" indent="-323850" algn="l" rtl="0">
              <a:spcBef>
                <a:spcPts val="0"/>
              </a:spcBef>
              <a:spcAft>
                <a:spcPts val="0"/>
              </a:spcAft>
              <a:buClr>
                <a:schemeClr val="lt1"/>
              </a:buClr>
              <a:buSzPts val="1500"/>
              <a:buChar char="●"/>
            </a:pPr>
            <a:r>
              <a:rPr lang="en" sz="1500">
                <a:solidFill>
                  <a:schemeClr val="lt1"/>
                </a:solidFill>
              </a:rPr>
              <a:t>Samuel was a human mediator and prophet that people asked to pray for their well-being</a:t>
            </a:r>
            <a:endParaRPr sz="1500">
              <a:solidFill>
                <a:schemeClr val="lt1"/>
              </a:solidFill>
            </a:endParaRPr>
          </a:p>
          <a:p>
            <a:pPr marL="457200" lvl="0" indent="-323850" algn="l" rtl="0">
              <a:spcBef>
                <a:spcPts val="0"/>
              </a:spcBef>
              <a:spcAft>
                <a:spcPts val="0"/>
              </a:spcAft>
              <a:buClr>
                <a:schemeClr val="lt1"/>
              </a:buClr>
              <a:buSzPts val="1500"/>
              <a:buChar char="●"/>
            </a:pPr>
            <a:r>
              <a:rPr lang="en" sz="1500">
                <a:solidFill>
                  <a:schemeClr val="lt1"/>
                </a:solidFill>
              </a:rPr>
              <a:t>Hebrew scripture teaches that God sends mediators, but this doesn’t change the fact that Judaism recognizes no intermediary between man and God.</a:t>
            </a:r>
            <a:endParaRPr sz="1500">
              <a:solidFill>
                <a:schemeClr val="lt1"/>
              </a:solidFill>
            </a:endParaRPr>
          </a:p>
          <a:p>
            <a:pPr marL="457200" lvl="0" indent="-323850" algn="l" rtl="0">
              <a:spcBef>
                <a:spcPts val="0"/>
              </a:spcBef>
              <a:spcAft>
                <a:spcPts val="0"/>
              </a:spcAft>
              <a:buClr>
                <a:schemeClr val="lt1"/>
              </a:buClr>
              <a:buSzPts val="1500"/>
              <a:buChar char="●"/>
            </a:pPr>
            <a:r>
              <a:rPr lang="en" sz="1500">
                <a:solidFill>
                  <a:schemeClr val="lt1"/>
                </a:solidFill>
              </a:rPr>
              <a:t>Primary mediators were the prophets like Jeremiah, Moses, Abraham and Samuel and not priests like is commonly thought</a:t>
            </a:r>
            <a:endParaRPr sz="1500">
              <a:solidFill>
                <a:schemeClr val="lt1"/>
              </a:solidFill>
            </a:endParaRPr>
          </a:p>
          <a:p>
            <a:pPr marL="914400" lvl="1" indent="-323850" algn="l" rtl="0">
              <a:spcBef>
                <a:spcPts val="0"/>
              </a:spcBef>
              <a:spcAft>
                <a:spcPts val="0"/>
              </a:spcAft>
              <a:buClr>
                <a:schemeClr val="lt1"/>
              </a:buClr>
              <a:buSzPts val="1500"/>
              <a:buChar char="○"/>
            </a:pPr>
            <a:r>
              <a:rPr lang="en" sz="1500">
                <a:solidFill>
                  <a:schemeClr val="lt1"/>
                </a:solidFill>
              </a:rPr>
              <a:t>Many Jews today believe rabbis are mediators between people and God even though it goes against Jewish doctrine.</a:t>
            </a:r>
            <a:endParaRPr sz="1500">
              <a:solidFill>
                <a:schemeClr val="lt1"/>
              </a:solidFill>
            </a:endParaRPr>
          </a:p>
          <a:p>
            <a:pPr marL="0" lvl="0" indent="0" algn="l" rtl="0">
              <a:spcBef>
                <a:spcPts val="1600"/>
              </a:spcBef>
              <a:spcAft>
                <a:spcPts val="0"/>
              </a:spcAft>
              <a:buNone/>
            </a:pPr>
            <a:endParaRPr sz="1500">
              <a:solidFill>
                <a:schemeClr val="lt1"/>
              </a:solidFill>
            </a:endParaRPr>
          </a:p>
          <a:p>
            <a:pPr marL="0" lvl="0" indent="0" algn="l" rtl="0">
              <a:spcBef>
                <a:spcPts val="1600"/>
              </a:spcBef>
              <a:spcAft>
                <a:spcPts val="1600"/>
              </a:spcAft>
              <a:buNone/>
            </a:pPr>
            <a:endParaRPr sz="1500">
              <a:solidFill>
                <a:schemeClr val="lt1"/>
              </a:solidFill>
            </a:endParaRPr>
          </a:p>
        </p:txBody>
      </p:sp>
      <p:sp>
        <p:nvSpPr>
          <p:cNvPr id="222" name="Google Shape;222;p25"/>
          <p:cNvSpPr txBox="1"/>
          <p:nvPr/>
        </p:nvSpPr>
        <p:spPr>
          <a:xfrm>
            <a:off x="3551800" y="584056"/>
            <a:ext cx="4176600" cy="5040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latin typeface="Calibri"/>
                <a:ea typeface="Calibri"/>
                <a:cs typeface="Calibri"/>
                <a:sym typeface="Calibri"/>
              </a:rPr>
              <a:t>Hebrew Prophet Human Mediators:</a:t>
            </a:r>
            <a:endParaRPr sz="1800">
              <a:solidFill>
                <a:schemeClr val="lt1"/>
              </a:solidFill>
              <a:latin typeface="Calibri"/>
              <a:ea typeface="Calibri"/>
              <a:cs typeface="Calibri"/>
              <a:sym typeface="Calibri"/>
            </a:endParaRPr>
          </a:p>
        </p:txBody>
      </p:sp>
      <p:pic>
        <p:nvPicPr>
          <p:cNvPr id="223" name="Google Shape;223;p25"/>
          <p:cNvPicPr preferRelativeResize="0"/>
          <p:nvPr/>
        </p:nvPicPr>
        <p:blipFill>
          <a:blip r:embed="rId3">
            <a:alphaModFix/>
          </a:blip>
          <a:stretch>
            <a:fillRect/>
          </a:stretch>
        </p:blipFill>
        <p:spPr>
          <a:xfrm>
            <a:off x="353325" y="1594150"/>
            <a:ext cx="2095500" cy="2876550"/>
          </a:xfrm>
          <a:prstGeom prst="rect">
            <a:avLst/>
          </a:prstGeom>
          <a:noFill/>
          <a:ln>
            <a:noFill/>
          </a:ln>
        </p:spPr>
      </p:pic>
      <p:pic>
        <p:nvPicPr>
          <p:cNvPr id="224" name="Google Shape;224;p25" title="World Religions Take 2 Part 2.mp3">
            <a:hlinkClick r:id="rId4"/>
          </p:cNvPr>
          <p:cNvPicPr preferRelativeResize="0"/>
          <p:nvPr/>
        </p:nvPicPr>
        <p:blipFill>
          <a:blip r:embed="rId5">
            <a:alphaModFix/>
          </a:blip>
          <a:stretch>
            <a:fillRect/>
          </a:stretch>
        </p:blipFill>
        <p:spPr>
          <a:xfrm>
            <a:off x="2247451" y="307837"/>
            <a:ext cx="832025" cy="832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6"/>
          <p:cNvSpPr txBox="1">
            <a:spLocks noGrp="1"/>
          </p:cNvSpPr>
          <p:nvPr>
            <p:ph type="title"/>
          </p:nvPr>
        </p:nvSpPr>
        <p:spPr>
          <a:xfrm>
            <a:off x="819150" y="845600"/>
            <a:ext cx="7505700" cy="53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Sikhism</a:t>
            </a:r>
            <a:endParaRPr/>
          </a:p>
        </p:txBody>
      </p:sp>
      <p:sp>
        <p:nvSpPr>
          <p:cNvPr id="230" name="Google Shape;230;p26"/>
          <p:cNvSpPr txBox="1">
            <a:spLocks noGrp="1"/>
          </p:cNvSpPr>
          <p:nvPr>
            <p:ph type="body" idx="1"/>
          </p:nvPr>
        </p:nvSpPr>
        <p:spPr>
          <a:xfrm>
            <a:off x="819150" y="1437700"/>
            <a:ext cx="7505700" cy="31482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
                <a:solidFill>
                  <a:srgbClr val="424242"/>
                </a:solidFill>
                <a:highlight>
                  <a:srgbClr val="FFFFFF"/>
                </a:highlight>
                <a:latin typeface="Verdana"/>
                <a:ea typeface="Verdana"/>
                <a:cs typeface="Verdana"/>
                <a:sym typeface="Verdana"/>
              </a:rPr>
              <a:t>What do Sikhs believe about God?</a:t>
            </a:r>
            <a:endParaRPr>
              <a:solidFill>
                <a:srgbClr val="424242"/>
              </a:solidFill>
              <a:highlight>
                <a:srgbClr val="FFFFFF"/>
              </a:highlight>
              <a:latin typeface="Verdana"/>
              <a:ea typeface="Verdana"/>
              <a:cs typeface="Verdana"/>
              <a:sym typeface="Verdana"/>
            </a:endParaRPr>
          </a:p>
          <a:p>
            <a:pPr marL="596900" lvl="0" indent="-311150" algn="l" rtl="0">
              <a:lnSpc>
                <a:spcPct val="140000"/>
              </a:lnSpc>
              <a:spcBef>
                <a:spcPts val="0"/>
              </a:spcBef>
              <a:spcAft>
                <a:spcPts val="0"/>
              </a:spcAft>
              <a:buClr>
                <a:srgbClr val="424242"/>
              </a:buClr>
              <a:buSzPts val="1300"/>
              <a:buFont typeface="Verdana"/>
              <a:buChar char="●"/>
            </a:pPr>
            <a:r>
              <a:rPr lang="en">
                <a:solidFill>
                  <a:srgbClr val="424242"/>
                </a:solidFill>
                <a:highlight>
                  <a:srgbClr val="FFFFFF"/>
                </a:highlight>
                <a:latin typeface="Verdana"/>
                <a:ea typeface="Verdana"/>
                <a:cs typeface="Verdana"/>
                <a:sym typeface="Verdana"/>
              </a:rPr>
              <a:t>There is only one God</a:t>
            </a:r>
            <a:endParaRPr>
              <a:solidFill>
                <a:srgbClr val="424242"/>
              </a:solidFill>
              <a:highlight>
                <a:srgbClr val="FFFFFF"/>
              </a:highlight>
              <a:latin typeface="Verdana"/>
              <a:ea typeface="Verdana"/>
              <a:cs typeface="Verdana"/>
              <a:sym typeface="Verdana"/>
            </a:endParaRPr>
          </a:p>
          <a:p>
            <a:pPr marL="596900" lvl="0" indent="-311150" algn="l" rtl="0">
              <a:lnSpc>
                <a:spcPct val="140000"/>
              </a:lnSpc>
              <a:spcBef>
                <a:spcPts val="0"/>
              </a:spcBef>
              <a:spcAft>
                <a:spcPts val="0"/>
              </a:spcAft>
              <a:buClr>
                <a:srgbClr val="424242"/>
              </a:buClr>
              <a:buSzPts val="1300"/>
              <a:buFont typeface="Verdana"/>
              <a:buChar char="●"/>
            </a:pPr>
            <a:r>
              <a:rPr lang="en">
                <a:solidFill>
                  <a:srgbClr val="424242"/>
                </a:solidFill>
                <a:highlight>
                  <a:srgbClr val="FFFFFF"/>
                </a:highlight>
                <a:latin typeface="Verdana"/>
                <a:ea typeface="Verdana"/>
                <a:cs typeface="Verdana"/>
                <a:sym typeface="Verdana"/>
              </a:rPr>
              <a:t>God is without form, or gender</a:t>
            </a:r>
            <a:endParaRPr>
              <a:solidFill>
                <a:srgbClr val="424242"/>
              </a:solidFill>
              <a:highlight>
                <a:srgbClr val="FFFFFF"/>
              </a:highlight>
              <a:latin typeface="Verdana"/>
              <a:ea typeface="Verdana"/>
              <a:cs typeface="Verdana"/>
              <a:sym typeface="Verdana"/>
            </a:endParaRPr>
          </a:p>
          <a:p>
            <a:pPr marL="596900" lvl="0" indent="-311150" algn="l" rtl="0">
              <a:lnSpc>
                <a:spcPct val="140000"/>
              </a:lnSpc>
              <a:spcBef>
                <a:spcPts val="0"/>
              </a:spcBef>
              <a:spcAft>
                <a:spcPts val="0"/>
              </a:spcAft>
              <a:buClr>
                <a:srgbClr val="424242"/>
              </a:buClr>
              <a:buSzPts val="1300"/>
              <a:buFont typeface="Verdana"/>
              <a:buChar char="●"/>
            </a:pPr>
            <a:r>
              <a:rPr lang="en">
                <a:solidFill>
                  <a:srgbClr val="424242"/>
                </a:solidFill>
                <a:highlight>
                  <a:srgbClr val="FFFFFF"/>
                </a:highlight>
                <a:latin typeface="Verdana"/>
                <a:ea typeface="Verdana"/>
                <a:cs typeface="Verdana"/>
                <a:sym typeface="Verdana"/>
              </a:rPr>
              <a:t>Everyone has direct access to God</a:t>
            </a:r>
            <a:endParaRPr>
              <a:solidFill>
                <a:srgbClr val="424242"/>
              </a:solidFill>
              <a:highlight>
                <a:srgbClr val="FFFFFF"/>
              </a:highlight>
              <a:latin typeface="Verdana"/>
              <a:ea typeface="Verdana"/>
              <a:cs typeface="Verdana"/>
              <a:sym typeface="Verdana"/>
            </a:endParaRPr>
          </a:p>
          <a:p>
            <a:pPr marL="596900" lvl="0" indent="-311150" algn="l" rtl="0">
              <a:lnSpc>
                <a:spcPct val="140000"/>
              </a:lnSpc>
              <a:spcBef>
                <a:spcPts val="0"/>
              </a:spcBef>
              <a:spcAft>
                <a:spcPts val="0"/>
              </a:spcAft>
              <a:buClr>
                <a:srgbClr val="424242"/>
              </a:buClr>
              <a:buSzPts val="1300"/>
              <a:buFont typeface="Verdana"/>
              <a:buChar char="●"/>
            </a:pPr>
            <a:r>
              <a:rPr lang="en">
                <a:solidFill>
                  <a:srgbClr val="424242"/>
                </a:solidFill>
                <a:highlight>
                  <a:srgbClr val="FFFFFF"/>
                </a:highlight>
                <a:latin typeface="Verdana"/>
                <a:ea typeface="Verdana"/>
                <a:cs typeface="Verdana"/>
                <a:sym typeface="Verdana"/>
              </a:rPr>
              <a:t>Everyone is equal before God</a:t>
            </a:r>
            <a:endParaRPr>
              <a:solidFill>
                <a:srgbClr val="424242"/>
              </a:solidFill>
              <a:highlight>
                <a:srgbClr val="FFFFFF"/>
              </a:highlight>
              <a:latin typeface="Verdana"/>
              <a:ea typeface="Verdana"/>
              <a:cs typeface="Verdana"/>
              <a:sym typeface="Verdana"/>
            </a:endParaRPr>
          </a:p>
          <a:p>
            <a:pPr marL="0" lvl="0" indent="0" algn="l" rtl="0">
              <a:lnSpc>
                <a:spcPct val="140000"/>
              </a:lnSpc>
              <a:spcBef>
                <a:spcPts val="0"/>
              </a:spcBef>
              <a:spcAft>
                <a:spcPts val="0"/>
              </a:spcAft>
              <a:buNone/>
            </a:pPr>
            <a:r>
              <a:rPr lang="en">
                <a:solidFill>
                  <a:srgbClr val="424242"/>
                </a:solidFill>
                <a:highlight>
                  <a:srgbClr val="FFFFFF"/>
                </a:highlight>
                <a:latin typeface="Verdana"/>
                <a:ea typeface="Verdana"/>
                <a:cs typeface="Verdana"/>
                <a:sym typeface="Verdana"/>
              </a:rPr>
              <a:t>Sikhs believe that God can't be understood properly by human beings, but he can be experienced through love, worship, and contemplation.</a:t>
            </a:r>
            <a:endParaRPr>
              <a:solidFill>
                <a:srgbClr val="424242"/>
              </a:solidFill>
              <a:highlight>
                <a:srgbClr val="FFFFFF"/>
              </a:highlight>
              <a:latin typeface="Verdana"/>
              <a:ea typeface="Verdana"/>
              <a:cs typeface="Verdana"/>
              <a:sym typeface="Verdana"/>
            </a:endParaRPr>
          </a:p>
          <a:p>
            <a:pPr marL="0" lvl="0" indent="0" algn="l" rtl="0">
              <a:lnSpc>
                <a:spcPct val="140000"/>
              </a:lnSpc>
              <a:spcBef>
                <a:spcPts val="0"/>
              </a:spcBef>
              <a:spcAft>
                <a:spcPts val="0"/>
              </a:spcAft>
              <a:buNone/>
            </a:pPr>
            <a:r>
              <a:rPr lang="en">
                <a:solidFill>
                  <a:srgbClr val="424242"/>
                </a:solidFill>
                <a:highlight>
                  <a:srgbClr val="FFFFFF"/>
                </a:highlight>
                <a:latin typeface="Verdana"/>
                <a:ea typeface="Verdana"/>
                <a:cs typeface="Verdana"/>
                <a:sym typeface="Verdana"/>
              </a:rPr>
              <a:t>Sikhs look for God both inside themselves and in the world around them. They do this to help themselves achieve liberation and union with God.</a:t>
            </a:r>
            <a:endParaRPr>
              <a:solidFill>
                <a:srgbClr val="424242"/>
              </a:solidFill>
              <a:highlight>
                <a:srgbClr val="FFFFFF"/>
              </a:highlight>
              <a:latin typeface="Verdana"/>
              <a:ea typeface="Verdana"/>
              <a:cs typeface="Verdana"/>
              <a:sym typeface="Verdana"/>
            </a:endParaRPr>
          </a:p>
          <a:p>
            <a:pPr marL="0" lvl="0" indent="0" algn="l" rtl="0">
              <a:lnSpc>
                <a:spcPct val="140000"/>
              </a:lnSpc>
              <a:spcBef>
                <a:spcPts val="0"/>
              </a:spcBef>
              <a:spcAft>
                <a:spcPts val="0"/>
              </a:spcAft>
              <a:buNone/>
            </a:pPr>
            <a:r>
              <a:rPr lang="en">
                <a:solidFill>
                  <a:srgbClr val="424242"/>
                </a:solidFill>
                <a:highlight>
                  <a:srgbClr val="FFFFFF"/>
                </a:highlight>
                <a:latin typeface="Verdana"/>
                <a:ea typeface="Verdana"/>
                <a:cs typeface="Verdana"/>
                <a:sym typeface="Verdana"/>
              </a:rPr>
              <a:t>Sikh spirituality is centred round the need to understand and experience God, and eventually become one with God.</a:t>
            </a:r>
            <a:endParaRPr>
              <a:solidFill>
                <a:srgbClr val="424242"/>
              </a:solidFill>
              <a:highlight>
                <a:srgbClr val="FFFFFF"/>
              </a:highlight>
              <a:latin typeface="Verdana"/>
              <a:ea typeface="Verdana"/>
              <a:cs typeface="Verdana"/>
              <a:sym typeface="Verdana"/>
            </a:endParaRPr>
          </a:p>
          <a:p>
            <a:pPr marL="0" lvl="0" indent="0" algn="l" rtl="0">
              <a:lnSpc>
                <a:spcPct val="140000"/>
              </a:lnSpc>
              <a:spcBef>
                <a:spcPts val="0"/>
              </a:spcBef>
              <a:spcAft>
                <a:spcPts val="0"/>
              </a:spcAft>
              <a:buNone/>
            </a:pPr>
            <a:endParaRPr>
              <a:solidFill>
                <a:srgbClr val="424242"/>
              </a:solidFill>
              <a:highlight>
                <a:srgbClr val="FFFFFF"/>
              </a:highlight>
              <a:latin typeface="Verdana"/>
              <a:ea typeface="Verdana"/>
              <a:cs typeface="Verdana"/>
              <a:sym typeface="Verdana"/>
            </a:endParaRPr>
          </a:p>
        </p:txBody>
      </p:sp>
      <p:pic>
        <p:nvPicPr>
          <p:cNvPr id="231" name="Google Shape;231;p26"/>
          <p:cNvPicPr preferRelativeResize="0"/>
          <p:nvPr/>
        </p:nvPicPr>
        <p:blipFill>
          <a:blip r:embed="rId3">
            <a:alphaModFix/>
          </a:blip>
          <a:stretch>
            <a:fillRect/>
          </a:stretch>
        </p:blipFill>
        <p:spPr>
          <a:xfrm>
            <a:off x="5846350" y="215050"/>
            <a:ext cx="3098201" cy="2313325"/>
          </a:xfrm>
          <a:prstGeom prst="rect">
            <a:avLst/>
          </a:prstGeom>
          <a:noFill/>
          <a:ln>
            <a:noFill/>
          </a:ln>
        </p:spPr>
      </p:pic>
      <p:pic>
        <p:nvPicPr>
          <p:cNvPr id="232" name="Google Shape;232;p26" title="sikhism1.mp3">
            <a:hlinkClick r:id="rId4"/>
          </p:cNvPr>
          <p:cNvPicPr preferRelativeResize="0"/>
          <p:nvPr/>
        </p:nvPicPr>
        <p:blipFill>
          <a:blip r:embed="rId5">
            <a:alphaModFix/>
          </a:blip>
          <a:stretch>
            <a:fillRect/>
          </a:stretch>
        </p:blipFill>
        <p:spPr>
          <a:xfrm>
            <a:off x="152400" y="4738300"/>
            <a:ext cx="252800" cy="252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7"/>
          <p:cNvSpPr txBox="1">
            <a:spLocks noGrp="1"/>
          </p:cNvSpPr>
          <p:nvPr>
            <p:ph type="title"/>
          </p:nvPr>
        </p:nvSpPr>
        <p:spPr>
          <a:xfrm>
            <a:off x="732400" y="808425"/>
            <a:ext cx="7505700" cy="60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Human Mediators in Sikhism</a:t>
            </a:r>
            <a:endParaRPr/>
          </a:p>
        </p:txBody>
      </p:sp>
      <p:sp>
        <p:nvSpPr>
          <p:cNvPr id="238" name="Google Shape;238;p27"/>
          <p:cNvSpPr txBox="1">
            <a:spLocks noGrp="1"/>
          </p:cNvSpPr>
          <p:nvPr>
            <p:ph type="body" idx="1"/>
          </p:nvPr>
        </p:nvSpPr>
        <p:spPr>
          <a:xfrm>
            <a:off x="819150" y="1512075"/>
            <a:ext cx="7505700" cy="2926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Verdana"/>
                <a:ea typeface="Verdana"/>
                <a:cs typeface="Verdana"/>
                <a:sym typeface="Verdana"/>
              </a:rPr>
              <a:t>Sikhs do not believe that you need a mediator to be able to connect with God. They believe that we live this life on earth to live a good life for God, in order to become one with God. “Sikhs don't think it pleases God if people pay no attention to others and simply devote themselves slavishly to religion. Sikhism doesn’t ask people to turn away from ordinary life to get closer to God. In fact it demands that they use ordinary life as a way to get closer to God. A Sikh serves God by serving (seva) other people every day. By devoting their lives to service they get rid of their own ego and pride.” Sikhs look for God inside themselves and in the world around them. They do this to help themselves achieve liberation and union with God.</a:t>
            </a:r>
            <a:endParaRPr>
              <a:latin typeface="Verdana"/>
              <a:ea typeface="Verdana"/>
              <a:cs typeface="Verdana"/>
              <a:sym typeface="Verdana"/>
            </a:endParaRPr>
          </a:p>
          <a:p>
            <a:pPr marL="0" lvl="0" indent="0" algn="l" rtl="0">
              <a:spcBef>
                <a:spcPts val="0"/>
              </a:spcBef>
              <a:spcAft>
                <a:spcPts val="1600"/>
              </a:spcAft>
              <a:buNone/>
            </a:pPr>
            <a:endParaRPr>
              <a:latin typeface="Verdana"/>
              <a:ea typeface="Verdana"/>
              <a:cs typeface="Verdana"/>
              <a:sym typeface="Verdana"/>
            </a:endParaRPr>
          </a:p>
        </p:txBody>
      </p:sp>
      <p:pic>
        <p:nvPicPr>
          <p:cNvPr id="239" name="Google Shape;239;p27"/>
          <p:cNvPicPr preferRelativeResize="0"/>
          <p:nvPr/>
        </p:nvPicPr>
        <p:blipFill>
          <a:blip r:embed="rId3">
            <a:alphaModFix/>
          </a:blip>
          <a:stretch>
            <a:fillRect/>
          </a:stretch>
        </p:blipFill>
        <p:spPr>
          <a:xfrm>
            <a:off x="5490525" y="3505025"/>
            <a:ext cx="2209800" cy="1237500"/>
          </a:xfrm>
          <a:prstGeom prst="rect">
            <a:avLst/>
          </a:prstGeom>
          <a:noFill/>
          <a:ln>
            <a:noFill/>
          </a:ln>
        </p:spPr>
      </p:pic>
      <p:pic>
        <p:nvPicPr>
          <p:cNvPr id="240" name="Google Shape;240;p27" title="sikhism2.mp3">
            <a:hlinkClick r:id="rId4"/>
          </p:cNvPr>
          <p:cNvPicPr preferRelativeResize="0"/>
          <p:nvPr/>
        </p:nvPicPr>
        <p:blipFill>
          <a:blip r:embed="rId5">
            <a:alphaModFix/>
          </a:blip>
          <a:stretch>
            <a:fillRect/>
          </a:stretch>
        </p:blipFill>
        <p:spPr>
          <a:xfrm>
            <a:off x="152400" y="152400"/>
            <a:ext cx="457200" cy="457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8"/>
          <p:cNvSpPr txBox="1">
            <a:spLocks noGrp="1"/>
          </p:cNvSpPr>
          <p:nvPr>
            <p:ph type="title"/>
          </p:nvPr>
        </p:nvSpPr>
        <p:spPr>
          <a:xfrm>
            <a:off x="753225" y="36515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Bibliography </a:t>
            </a:r>
            <a:endParaRPr/>
          </a:p>
        </p:txBody>
      </p:sp>
      <p:sp>
        <p:nvSpPr>
          <p:cNvPr id="246" name="Google Shape;246;p28"/>
          <p:cNvSpPr txBox="1">
            <a:spLocks noGrp="1"/>
          </p:cNvSpPr>
          <p:nvPr>
            <p:ph type="body" idx="1"/>
          </p:nvPr>
        </p:nvSpPr>
        <p:spPr>
          <a:xfrm>
            <a:off x="819150" y="655975"/>
            <a:ext cx="7505700" cy="3468300"/>
          </a:xfrm>
          <a:prstGeom prst="rect">
            <a:avLst/>
          </a:prstGeom>
        </p:spPr>
        <p:txBody>
          <a:bodyPr spcFirstLastPara="1" wrap="square" lIns="91425" tIns="91425" rIns="91425" bIns="91425" anchor="t" anchorCtr="0">
            <a:noAutofit/>
          </a:bodyPr>
          <a:lstStyle/>
          <a:p>
            <a:pPr marL="457200" lvl="0" indent="-311150" algn="l" rtl="0">
              <a:spcBef>
                <a:spcPts val="1200"/>
              </a:spcBef>
              <a:spcAft>
                <a:spcPts val="0"/>
              </a:spcAft>
              <a:buSzPts val="1300"/>
              <a:buAutoNum type="arabicPeriod"/>
            </a:pPr>
            <a:r>
              <a:rPr lang="en" sz="1100">
                <a:solidFill>
                  <a:srgbClr val="000000"/>
                </a:solidFill>
                <a:latin typeface="Arial"/>
                <a:ea typeface="Arial"/>
                <a:cs typeface="Arial"/>
                <a:sym typeface="Arial"/>
              </a:rPr>
              <a:t>Mody, R., Foord, M., Olliffe, M., Adam, P., Balogh, A., Orr, P., &amp; Smith, C. (2018, September 01). The Divine Mediator: How Calvin's Debate with Francesco Stancaro can help us think about Functional Subordination in the Trinity. - The Gospel Coalition: Australia. Retrieved November 12, 2020, from </a:t>
            </a:r>
            <a:r>
              <a:rPr lang="en" sz="1100" u="sng">
                <a:solidFill>
                  <a:schemeClr val="hlink"/>
                </a:solidFill>
                <a:latin typeface="Arial"/>
                <a:ea typeface="Arial"/>
                <a:cs typeface="Arial"/>
                <a:sym typeface="Arial"/>
                <a:hlinkClick r:id="rId3"/>
              </a:rPr>
              <a:t>https://au.thegospelcoalition.org/article/divine-mediator-calvins-debate-francesco-stancaro-can-help-us-think-functional-subordination-trinity/</a:t>
            </a: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457200" lvl="0" indent="-311150" algn="l" rtl="0">
              <a:spcBef>
                <a:spcPts val="0"/>
              </a:spcBef>
              <a:spcAft>
                <a:spcPts val="0"/>
              </a:spcAft>
              <a:buSzPts val="1300"/>
              <a:buAutoNum type="arabicPeriod"/>
            </a:pPr>
            <a:r>
              <a:rPr lang="en" sz="1100">
                <a:solidFill>
                  <a:srgbClr val="000000"/>
                </a:solidFill>
                <a:latin typeface="Arial"/>
                <a:ea typeface="Arial"/>
                <a:cs typeface="Arial"/>
                <a:sym typeface="Arial"/>
              </a:rPr>
              <a:t>E. (Ed.). (2020, February). Pope. Retrieved November 10, 2020, from </a:t>
            </a:r>
            <a:r>
              <a:rPr lang="en" sz="1100" u="sng">
                <a:solidFill>
                  <a:schemeClr val="accent5"/>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https://www.britannica.com/topic/pope</a:t>
            </a: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457200" lvl="0" indent="-311150" algn="l" rtl="0">
              <a:spcBef>
                <a:spcPts val="0"/>
              </a:spcBef>
              <a:spcAft>
                <a:spcPts val="0"/>
              </a:spcAft>
              <a:buSzPts val="1300"/>
              <a:buAutoNum type="arabicPeriod"/>
            </a:pPr>
            <a:r>
              <a:rPr lang="en" sz="1100">
                <a:solidFill>
                  <a:srgbClr val="000000"/>
                </a:solidFill>
                <a:latin typeface="Arial"/>
                <a:ea typeface="Arial"/>
                <a:cs typeface="Arial"/>
                <a:sym typeface="Arial"/>
              </a:rPr>
              <a:t>T. (Ed.). (2018, October 18). Bishop. Retrieved November 10, 2020, from </a:t>
            </a:r>
            <a:r>
              <a:rPr lang="en" sz="1100" u="sng">
                <a:solidFill>
                  <a:schemeClr val="accent5"/>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https://www.britannica.com/topic/bishop-Christianity</a:t>
            </a:r>
            <a:endParaRPr sz="1100">
              <a:solidFill>
                <a:srgbClr val="000000"/>
              </a:solidFill>
              <a:latin typeface="Arial"/>
              <a:ea typeface="Arial"/>
              <a:cs typeface="Arial"/>
              <a:sym typeface="Arial"/>
            </a:endParaRPr>
          </a:p>
          <a:p>
            <a:pPr marL="457200" lvl="0" indent="-311150" algn="l" rtl="0">
              <a:spcBef>
                <a:spcPts val="0"/>
              </a:spcBef>
              <a:spcAft>
                <a:spcPts val="0"/>
              </a:spcAft>
              <a:buSzPts val="1300"/>
              <a:buAutoNum type="arabicPeriod"/>
            </a:pPr>
            <a:r>
              <a:rPr lang="en" sz="1100">
                <a:solidFill>
                  <a:srgbClr val="000000"/>
                </a:solidFill>
                <a:latin typeface="Arial"/>
                <a:ea typeface="Arial"/>
                <a:cs typeface="Arial"/>
                <a:sym typeface="Arial"/>
              </a:rPr>
              <a:t>T. (Ed.). (2013, April 23). Deacon. Retrieved November 10, 2020, from </a:t>
            </a:r>
            <a:r>
              <a:rPr lang="en" sz="1100" u="sng">
                <a:solidFill>
                  <a:schemeClr val="accent5"/>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https://www.britannica.com/topic/deacon</a:t>
            </a: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457200" lvl="0" indent="-298450" algn="l" rtl="0">
              <a:spcBef>
                <a:spcPts val="0"/>
              </a:spcBef>
              <a:spcAft>
                <a:spcPts val="0"/>
              </a:spcAft>
              <a:buClr>
                <a:srgbClr val="000000"/>
              </a:buClr>
              <a:buSzPts val="1100"/>
              <a:buFont typeface="Arial"/>
              <a:buAutoNum type="arabicPeriod"/>
            </a:pPr>
            <a:r>
              <a:rPr lang="en" sz="1100">
                <a:solidFill>
                  <a:srgbClr val="000000"/>
                </a:solidFill>
                <a:latin typeface="Arial"/>
                <a:ea typeface="Arial"/>
                <a:cs typeface="Arial"/>
                <a:sym typeface="Arial"/>
              </a:rPr>
              <a:t>The, E. (2020, May 18). Priest. Retrieved November 10, 2020, from </a:t>
            </a:r>
            <a:r>
              <a:rPr lang="en" sz="1100" u="sng">
                <a:solidFill>
                  <a:schemeClr val="accent5"/>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https://www.britannica.com/topic/priest-Christianity</a:t>
            </a: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457200" lvl="0" indent="-298450" algn="l" rtl="0">
              <a:spcBef>
                <a:spcPts val="0"/>
              </a:spcBef>
              <a:spcAft>
                <a:spcPts val="0"/>
              </a:spcAft>
              <a:buClr>
                <a:srgbClr val="000000"/>
              </a:buClr>
              <a:buSzPts val="1100"/>
              <a:buFont typeface="Arial"/>
              <a:buAutoNum type="arabicPeriod"/>
            </a:pPr>
            <a:r>
              <a:rPr lang="en" sz="1100">
                <a:solidFill>
                  <a:srgbClr val="000000"/>
                </a:solidFill>
                <a:latin typeface="Arial"/>
                <a:ea typeface="Arial"/>
                <a:cs typeface="Arial"/>
                <a:sym typeface="Arial"/>
              </a:rPr>
              <a:t>Prophet Definition and Meaning - Bible Dictionary. (n.d.). Retrieved November 10, 2020, from </a:t>
            </a:r>
            <a:r>
              <a:rPr lang="en" sz="1100" u="sng">
                <a:solidFill>
                  <a:schemeClr val="accent5"/>
                </a:solidFill>
                <a:latin typeface="Arial"/>
                <a:ea typeface="Arial"/>
                <a:cs typeface="Arial"/>
                <a:sym typeface="Arial"/>
                <a:hlinkClick r:id="rId8">
                  <a:extLst>
                    <a:ext uri="{A12FA001-AC4F-418D-AE19-62706E023703}">
                      <ahyp:hlinkClr xmlns:ahyp="http://schemas.microsoft.com/office/drawing/2018/hyperlinkcolor" val="tx"/>
                    </a:ext>
                  </a:extLst>
                </a:hlinkClick>
              </a:rPr>
              <a:t>https://www.biblestudytools.com/dictionary/prophet/</a:t>
            </a:r>
            <a:endParaRPr sz="1100">
              <a:solidFill>
                <a:srgbClr val="000000"/>
              </a:solidFill>
              <a:latin typeface="Arial"/>
              <a:ea typeface="Arial"/>
              <a:cs typeface="Arial"/>
              <a:sym typeface="Arial"/>
            </a:endParaRPr>
          </a:p>
          <a:p>
            <a:pPr marL="457200" lvl="0" indent="-298450" algn="l" rtl="0">
              <a:spcBef>
                <a:spcPts val="0"/>
              </a:spcBef>
              <a:spcAft>
                <a:spcPts val="0"/>
              </a:spcAft>
              <a:buClr>
                <a:srgbClr val="000000"/>
              </a:buClr>
              <a:buSzPts val="1100"/>
              <a:buFont typeface="Arial"/>
              <a:buAutoNum type="arabicPeriod"/>
            </a:pPr>
            <a:r>
              <a:rPr lang="en" sz="1100">
                <a:solidFill>
                  <a:srgbClr val="000000"/>
                </a:solidFill>
                <a:latin typeface="Arial"/>
                <a:ea typeface="Arial"/>
                <a:cs typeface="Arial"/>
                <a:sym typeface="Arial"/>
              </a:rPr>
              <a:t>Stephon, M. (2020, September 10). Art and iconography. Retrieved November 10, 2020, from </a:t>
            </a:r>
            <a:r>
              <a:rPr lang="en" sz="1100" u="sng">
                <a:solidFill>
                  <a:schemeClr val="accent5"/>
                </a:solidFill>
                <a:latin typeface="Arial"/>
                <a:ea typeface="Arial"/>
                <a:cs typeface="Arial"/>
                <a:sym typeface="Arial"/>
                <a:hlinkClick r:id="rId9">
                  <a:extLst>
                    <a:ext uri="{A12FA001-AC4F-418D-AE19-62706E023703}">
                      <ahyp:hlinkClr xmlns:ahyp="http://schemas.microsoft.com/office/drawing/2018/hyperlinkcolor" val="tx"/>
                    </a:ext>
                  </a:extLst>
                </a:hlinkClick>
              </a:rPr>
              <a:t>https://www.britannica.com/topic/Christianity/Art-and-iconography</a:t>
            </a: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457200" lvl="0" indent="-298450" algn="l" rtl="0">
              <a:spcBef>
                <a:spcPts val="0"/>
              </a:spcBef>
              <a:spcAft>
                <a:spcPts val="0"/>
              </a:spcAft>
              <a:buClr>
                <a:srgbClr val="000000"/>
              </a:buClr>
              <a:buSzPts val="1100"/>
              <a:buFont typeface="Arial"/>
              <a:buAutoNum type="arabicPeriod"/>
            </a:pPr>
            <a:r>
              <a:rPr lang="en" sz="1100">
                <a:solidFill>
                  <a:srgbClr val="000000"/>
                </a:solidFill>
                <a:latin typeface="Arial"/>
                <a:ea typeface="Arial"/>
                <a:cs typeface="Arial"/>
                <a:sym typeface="Arial"/>
              </a:rPr>
              <a:t>Pelikan, J. J., &amp; Sanders, E. (2019, September 13). The picture of Christ in the early church: The Apostles' Creed. Retrieved November 10, 2020, from </a:t>
            </a:r>
            <a:r>
              <a:rPr lang="en" sz="1100" u="sng">
                <a:solidFill>
                  <a:schemeClr val="accent5"/>
                </a:solidFill>
                <a:latin typeface="Arial"/>
                <a:ea typeface="Arial"/>
                <a:cs typeface="Arial"/>
                <a:sym typeface="Arial"/>
                <a:hlinkClick r:id="rId10">
                  <a:extLst>
                    <a:ext uri="{A12FA001-AC4F-418D-AE19-62706E023703}">
                      <ahyp:hlinkClr xmlns:ahyp="http://schemas.microsoft.com/office/drawing/2018/hyperlinkcolor" val="tx"/>
                    </a:ext>
                  </a:extLst>
                </a:hlinkClick>
              </a:rPr>
              <a:t>https://www.britannica.com/biography/Jesus/The-picture-of-Christ-in-the-early-church-The-Apostles-Creed</a:t>
            </a: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457200" lvl="0" indent="-298450" algn="l" rtl="0">
              <a:spcBef>
                <a:spcPts val="0"/>
              </a:spcBef>
              <a:spcAft>
                <a:spcPts val="0"/>
              </a:spcAft>
              <a:buClr>
                <a:srgbClr val="000000"/>
              </a:buClr>
              <a:buSzPts val="1100"/>
              <a:buFont typeface="Arial"/>
              <a:buAutoNum type="arabicPeriod"/>
            </a:pPr>
            <a:r>
              <a:rPr lang="en" sz="1100" u="sng">
                <a:solidFill>
                  <a:schemeClr val="hlink"/>
                </a:solidFill>
                <a:latin typeface="Arial"/>
                <a:ea typeface="Arial"/>
                <a:cs typeface="Arial"/>
                <a:sym typeface="Arial"/>
                <a:hlinkClick r:id="rId11"/>
              </a:rPr>
              <a:t>https://www.britannica.com/topic/Hinduism/Theology</a:t>
            </a:r>
            <a:endParaRPr sz="1100">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Bibliography Continued </a:t>
            </a:r>
            <a:endParaRPr/>
          </a:p>
        </p:txBody>
      </p:sp>
      <p:sp>
        <p:nvSpPr>
          <p:cNvPr id="252" name="Google Shape;252;p29"/>
          <p:cNvSpPr txBox="1">
            <a:spLocks noGrp="1"/>
          </p:cNvSpPr>
          <p:nvPr>
            <p:ph type="body" idx="1"/>
          </p:nvPr>
        </p:nvSpPr>
        <p:spPr>
          <a:xfrm>
            <a:off x="819150" y="1439125"/>
            <a:ext cx="7505700" cy="29997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Font typeface="Arial"/>
              <a:buAutoNum type="arabicPeriod"/>
            </a:pPr>
            <a:r>
              <a:rPr lang="en" sz="1200">
                <a:solidFill>
                  <a:srgbClr val="000000"/>
                </a:solidFill>
                <a:highlight>
                  <a:srgbClr val="FFFFFF"/>
                </a:highlight>
                <a:latin typeface="Arial"/>
                <a:ea typeface="Arial"/>
                <a:cs typeface="Arial"/>
                <a:sym typeface="Arial"/>
              </a:rPr>
              <a:t>Sayers, Matthew R. “Claiming Modes of Mediation in Ancient Hindu and Buddhist Ancestor Worship.” </a:t>
            </a:r>
            <a:r>
              <a:rPr lang="en" sz="1200" i="1">
                <a:solidFill>
                  <a:srgbClr val="000000"/>
                </a:solidFill>
                <a:highlight>
                  <a:srgbClr val="FFFFFF"/>
                </a:highlight>
                <a:latin typeface="Arial"/>
                <a:ea typeface="Arial"/>
                <a:cs typeface="Arial"/>
                <a:sym typeface="Arial"/>
              </a:rPr>
              <a:t>Journal of Ritual Studies</a:t>
            </a:r>
            <a:r>
              <a:rPr lang="en" sz="1200">
                <a:solidFill>
                  <a:srgbClr val="000000"/>
                </a:solidFill>
                <a:highlight>
                  <a:srgbClr val="FFFFFF"/>
                </a:highlight>
                <a:latin typeface="Arial"/>
                <a:ea typeface="Arial"/>
                <a:cs typeface="Arial"/>
                <a:sym typeface="Arial"/>
              </a:rPr>
              <a:t>, vol. 26, no. 1, 2012, pp. 5–18. </a:t>
            </a:r>
            <a:r>
              <a:rPr lang="en" sz="1200" i="1">
                <a:solidFill>
                  <a:srgbClr val="000000"/>
                </a:solidFill>
                <a:highlight>
                  <a:srgbClr val="FFFFFF"/>
                </a:highlight>
                <a:latin typeface="Arial"/>
                <a:ea typeface="Arial"/>
                <a:cs typeface="Arial"/>
                <a:sym typeface="Arial"/>
              </a:rPr>
              <a:t>JSTOR</a:t>
            </a:r>
            <a:r>
              <a:rPr lang="en" sz="1200">
                <a:solidFill>
                  <a:srgbClr val="000000"/>
                </a:solidFill>
                <a:highlight>
                  <a:srgbClr val="FFFFFF"/>
                </a:highlight>
                <a:latin typeface="Arial"/>
                <a:ea typeface="Arial"/>
                <a:cs typeface="Arial"/>
                <a:sym typeface="Arial"/>
              </a:rPr>
              <a:t>, </a:t>
            </a:r>
            <a:r>
              <a:rPr lang="en" sz="1200" u="sng">
                <a:solidFill>
                  <a:schemeClr val="hlink"/>
                </a:solidFill>
                <a:highlight>
                  <a:srgbClr val="FFFFFF"/>
                </a:highlight>
                <a:latin typeface="Arial"/>
                <a:ea typeface="Arial"/>
                <a:cs typeface="Arial"/>
                <a:sym typeface="Arial"/>
                <a:hlinkClick r:id="rId3"/>
              </a:rPr>
              <a:t>www.jstor.org/stable/44368844. </a:t>
            </a:r>
            <a:r>
              <a:rPr lang="en" sz="1200">
                <a:solidFill>
                  <a:srgbClr val="000000"/>
                </a:solidFill>
                <a:highlight>
                  <a:srgbClr val="FFFFFF"/>
                </a:highlight>
                <a:latin typeface="Arial"/>
                <a:ea typeface="Arial"/>
                <a:cs typeface="Arial"/>
                <a:sym typeface="Arial"/>
              </a:rPr>
              <a:t>Accessed 11 Nov. 2020.</a:t>
            </a:r>
            <a:endParaRPr sz="1200">
              <a:solidFill>
                <a:srgbClr val="000000"/>
              </a:solidFill>
              <a:highlight>
                <a:srgbClr val="FFFFFF"/>
              </a:highlight>
              <a:latin typeface="Arial"/>
              <a:ea typeface="Arial"/>
              <a:cs typeface="Arial"/>
              <a:sym typeface="Arial"/>
            </a:endParaRPr>
          </a:p>
          <a:p>
            <a:pPr marL="457200" lvl="0" indent="-304800" algn="l" rtl="0">
              <a:spcBef>
                <a:spcPts val="0"/>
              </a:spcBef>
              <a:spcAft>
                <a:spcPts val="0"/>
              </a:spcAft>
              <a:buClr>
                <a:srgbClr val="000000"/>
              </a:buClr>
              <a:buSzPts val="1200"/>
              <a:buFont typeface="Arial"/>
              <a:buAutoNum type="arabicPeriod"/>
            </a:pPr>
            <a:r>
              <a:rPr lang="en" sz="1100">
                <a:solidFill>
                  <a:srgbClr val="000000"/>
                </a:solidFill>
                <a:latin typeface="Arial"/>
                <a:ea typeface="Arial"/>
                <a:cs typeface="Arial"/>
                <a:sym typeface="Arial"/>
              </a:rPr>
              <a:t>“Religions - Buddhism: The Buddha.” </a:t>
            </a:r>
            <a:r>
              <a:rPr lang="en" sz="1100" i="1">
                <a:solidFill>
                  <a:srgbClr val="000000"/>
                </a:solidFill>
                <a:latin typeface="Arial"/>
                <a:ea typeface="Arial"/>
                <a:cs typeface="Arial"/>
                <a:sym typeface="Arial"/>
              </a:rPr>
              <a:t>BBC</a:t>
            </a:r>
            <a:r>
              <a:rPr lang="en" sz="1100">
                <a:solidFill>
                  <a:srgbClr val="000000"/>
                </a:solidFill>
                <a:latin typeface="Arial"/>
                <a:ea typeface="Arial"/>
                <a:cs typeface="Arial"/>
                <a:sym typeface="Arial"/>
              </a:rPr>
              <a:t>, BBC, 2 Oct. 2002, www.bbc.co.uk/religion/religions/buddhism/history/history.shtml. </a:t>
            </a:r>
            <a:endParaRPr sz="1100">
              <a:solidFill>
                <a:srgbClr val="000000"/>
              </a:solidFill>
              <a:latin typeface="Arial"/>
              <a:ea typeface="Arial"/>
              <a:cs typeface="Arial"/>
              <a:sym typeface="Arial"/>
            </a:endParaRPr>
          </a:p>
          <a:p>
            <a:pPr marL="457200" lvl="0" indent="-304800" algn="l" rtl="0">
              <a:spcBef>
                <a:spcPts val="0"/>
              </a:spcBef>
              <a:spcAft>
                <a:spcPts val="0"/>
              </a:spcAft>
              <a:buClr>
                <a:srgbClr val="000000"/>
              </a:buClr>
              <a:buSzPts val="1200"/>
              <a:buFont typeface="Arial"/>
              <a:buAutoNum type="arabicPeriod"/>
            </a:pPr>
            <a:r>
              <a:rPr lang="en" sz="1050">
                <a:solidFill>
                  <a:srgbClr val="000000"/>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Azwina Wati Abdull Manaf</a:t>
            </a:r>
            <a:r>
              <a:rPr lang="en" sz="1200">
                <a:solidFill>
                  <a:srgbClr val="000000"/>
                </a:solidFill>
                <a:highlight>
                  <a:srgbClr val="FFFFFF"/>
                </a:highlight>
                <a:latin typeface="Arial"/>
                <a:ea typeface="Arial"/>
                <a:cs typeface="Arial"/>
                <a:sym typeface="Arial"/>
              </a:rPr>
              <a:t>. (2020 Jan. 6) “Mediators in Islam” </a:t>
            </a:r>
            <a:r>
              <a:rPr lang="en" sz="1200" u="sng">
                <a:solidFill>
                  <a:schemeClr val="hlink"/>
                </a:solidFill>
                <a:highlight>
                  <a:srgbClr val="FFFFFF"/>
                </a:highlight>
                <a:latin typeface="Arial"/>
                <a:ea typeface="Arial"/>
                <a:cs typeface="Arial"/>
                <a:sym typeface="Arial"/>
                <a:hlinkClick r:id="rId5"/>
              </a:rPr>
              <a:t>https://www.researchgate.net/publication/326101733_Mediation_in_Islam</a:t>
            </a:r>
            <a:endParaRPr sz="1200">
              <a:solidFill>
                <a:srgbClr val="000000"/>
              </a:solidFill>
              <a:highlight>
                <a:srgbClr val="FFFFFF"/>
              </a:highlight>
              <a:latin typeface="Arial"/>
              <a:ea typeface="Arial"/>
              <a:cs typeface="Arial"/>
              <a:sym typeface="Arial"/>
            </a:endParaRPr>
          </a:p>
          <a:p>
            <a:pPr marL="457200" lvl="0" indent="-304800" algn="l" rtl="0">
              <a:spcBef>
                <a:spcPts val="0"/>
              </a:spcBef>
              <a:spcAft>
                <a:spcPts val="0"/>
              </a:spcAft>
              <a:buClr>
                <a:srgbClr val="000000"/>
              </a:buClr>
              <a:buSzPts val="1200"/>
              <a:buFont typeface="Arial"/>
              <a:buAutoNum type="arabicPeriod"/>
            </a:pPr>
            <a:r>
              <a:rPr lang="en" sz="1100">
                <a:solidFill>
                  <a:srgbClr val="000000"/>
                </a:solidFill>
                <a:latin typeface="Arial"/>
                <a:ea typeface="Arial"/>
                <a:cs typeface="Arial"/>
                <a:sym typeface="Arial"/>
              </a:rPr>
              <a:t>“Buddha.” </a:t>
            </a:r>
            <a:r>
              <a:rPr lang="en" sz="1100" i="1">
                <a:solidFill>
                  <a:srgbClr val="000000"/>
                </a:solidFill>
                <a:latin typeface="Arial"/>
                <a:ea typeface="Arial"/>
                <a:cs typeface="Arial"/>
                <a:sym typeface="Arial"/>
              </a:rPr>
              <a:t>Biography.com</a:t>
            </a:r>
            <a:r>
              <a:rPr lang="en" sz="1100">
                <a:solidFill>
                  <a:srgbClr val="000000"/>
                </a:solidFill>
                <a:latin typeface="Arial"/>
                <a:ea typeface="Arial"/>
                <a:cs typeface="Arial"/>
                <a:sym typeface="Arial"/>
              </a:rPr>
              <a:t>, A&amp;E Networks Television, 13 July 2020, www.biography.com/religious-figure/buddha. </a:t>
            </a:r>
            <a:endParaRPr sz="1100">
              <a:solidFill>
                <a:srgbClr val="000000"/>
              </a:solidFill>
              <a:latin typeface="Arial"/>
              <a:ea typeface="Arial"/>
              <a:cs typeface="Arial"/>
              <a:sym typeface="Arial"/>
            </a:endParaRPr>
          </a:p>
          <a:p>
            <a:pPr marL="457200" lvl="0" indent="-304800" algn="l" rtl="0">
              <a:spcBef>
                <a:spcPts val="0"/>
              </a:spcBef>
              <a:spcAft>
                <a:spcPts val="0"/>
              </a:spcAft>
              <a:buClr>
                <a:srgbClr val="000000"/>
              </a:buClr>
              <a:buSzPts val="1200"/>
              <a:buFont typeface="Arial"/>
              <a:buAutoNum type="arabicPeriod"/>
            </a:pPr>
            <a:r>
              <a:rPr lang="en" sz="1200">
                <a:solidFill>
                  <a:srgbClr val="000000"/>
                </a:solidFill>
                <a:highlight>
                  <a:srgbClr val="FFFFFF"/>
                </a:highlight>
                <a:latin typeface="Arial"/>
                <a:ea typeface="Arial"/>
                <a:cs typeface="Arial"/>
                <a:sym typeface="Arial"/>
              </a:rPr>
              <a:t>The prophets before Muhammad. (2020) </a:t>
            </a:r>
            <a:r>
              <a:rPr lang="en" sz="1200" u="sng">
                <a:solidFill>
                  <a:schemeClr val="hlink"/>
                </a:solidFill>
                <a:highlight>
                  <a:srgbClr val="FFFFFF"/>
                </a:highlight>
                <a:latin typeface="Arial"/>
                <a:ea typeface="Arial"/>
                <a:cs typeface="Arial"/>
                <a:sym typeface="Arial"/>
                <a:hlinkClick r:id="rId6"/>
              </a:rPr>
              <a:t>https://www.bbc.co.uk/bitesize/guides/zr4r97h/revision/6</a:t>
            </a:r>
            <a:endParaRPr sz="1200">
              <a:solidFill>
                <a:srgbClr val="000000"/>
              </a:solidFill>
              <a:highlight>
                <a:srgbClr val="FFFFFF"/>
              </a:highlight>
              <a:latin typeface="Arial"/>
              <a:ea typeface="Arial"/>
              <a:cs typeface="Arial"/>
              <a:sym typeface="Arial"/>
            </a:endParaRPr>
          </a:p>
          <a:p>
            <a:pPr marL="457200" lvl="0" indent="-304800" algn="l" rtl="0">
              <a:spcBef>
                <a:spcPts val="0"/>
              </a:spcBef>
              <a:spcAft>
                <a:spcPts val="0"/>
              </a:spcAft>
              <a:buClr>
                <a:srgbClr val="000000"/>
              </a:buClr>
              <a:buSzPts val="1200"/>
              <a:buFont typeface="Arial"/>
              <a:buAutoNum type="arabicPeriod"/>
            </a:pPr>
            <a:r>
              <a:rPr lang="en" sz="1100">
                <a:solidFill>
                  <a:srgbClr val="000000"/>
                </a:solidFill>
                <a:latin typeface="Arial"/>
                <a:ea typeface="Arial"/>
                <a:cs typeface="Arial"/>
                <a:sym typeface="Arial"/>
              </a:rPr>
              <a:t>Sumner, Paul. “Mediators in the Tanakh and the Mediator Messiah.” </a:t>
            </a:r>
            <a:r>
              <a:rPr lang="en" sz="1100" i="1">
                <a:solidFill>
                  <a:srgbClr val="000000"/>
                </a:solidFill>
                <a:latin typeface="Arial"/>
                <a:ea typeface="Arial"/>
                <a:cs typeface="Arial"/>
                <a:sym typeface="Arial"/>
              </a:rPr>
              <a:t>Hebrew Streams: Mediators in the Tanakh</a:t>
            </a:r>
            <a:r>
              <a:rPr lang="en" sz="1100">
                <a:solidFill>
                  <a:srgbClr val="000000"/>
                </a:solidFill>
                <a:latin typeface="Arial"/>
                <a:ea typeface="Arial"/>
                <a:cs typeface="Arial"/>
                <a:sym typeface="Arial"/>
              </a:rPr>
              <a:t>, www.hebrew-streams.org/works/hebrew/mediator.html. </a:t>
            </a:r>
            <a:endParaRPr sz="1100">
              <a:solidFill>
                <a:srgbClr val="000000"/>
              </a:solidFill>
              <a:latin typeface="Arial"/>
              <a:ea typeface="Arial"/>
              <a:cs typeface="Arial"/>
              <a:sym typeface="Arial"/>
            </a:endParaRPr>
          </a:p>
          <a:p>
            <a:pPr marL="457200" lvl="0" indent="-304800" algn="l" rtl="0">
              <a:spcBef>
                <a:spcPts val="0"/>
              </a:spcBef>
              <a:spcAft>
                <a:spcPts val="0"/>
              </a:spcAft>
              <a:buClr>
                <a:srgbClr val="000000"/>
              </a:buClr>
              <a:buSzPts val="1200"/>
              <a:buFont typeface="Arial"/>
              <a:buAutoNum type="arabicPeriod"/>
            </a:pPr>
            <a:r>
              <a:rPr lang="en" sz="1200">
                <a:solidFill>
                  <a:srgbClr val="000000"/>
                </a:solidFill>
                <a:highlight>
                  <a:srgbClr val="FFFFFF"/>
                </a:highlight>
                <a:latin typeface="Arial"/>
                <a:ea typeface="Arial"/>
                <a:cs typeface="Arial"/>
                <a:sym typeface="Arial"/>
              </a:rPr>
              <a:t>Religions - Sikhism: Sikh Beliefs. (2009, September 24). Retrieved November 12, 2020, from </a:t>
            </a:r>
            <a:r>
              <a:rPr lang="en" sz="1200" u="sng">
                <a:solidFill>
                  <a:schemeClr val="hlink"/>
                </a:solidFill>
                <a:highlight>
                  <a:srgbClr val="FFFFFF"/>
                </a:highlight>
                <a:latin typeface="Arial"/>
                <a:ea typeface="Arial"/>
                <a:cs typeface="Arial"/>
                <a:sym typeface="Arial"/>
                <a:hlinkClick r:id="rId7"/>
              </a:rPr>
              <a:t>https://www.bbc.co.uk/religion/religions/sikhism/beliefs/beliefs.shtml</a:t>
            </a:r>
            <a:r>
              <a:rPr lang="en" sz="1200">
                <a:solidFill>
                  <a:srgbClr val="000000"/>
                </a:solidFill>
                <a:highlight>
                  <a:srgbClr val="FFFFFF"/>
                </a:highlight>
                <a:latin typeface="Arial"/>
                <a:ea typeface="Arial"/>
                <a:cs typeface="Arial"/>
                <a:sym typeface="Arial"/>
              </a:rPr>
              <a:t> </a:t>
            </a:r>
            <a:endParaRPr sz="1200">
              <a:solidFill>
                <a:srgbClr val="000000"/>
              </a:solidFill>
              <a:highlight>
                <a:srgbClr val="FFFFFF"/>
              </a:highlight>
              <a:latin typeface="Arial"/>
              <a:ea typeface="Arial"/>
              <a:cs typeface="Arial"/>
              <a:sym typeface="Arial"/>
            </a:endParaRPr>
          </a:p>
          <a:p>
            <a:pPr marL="457200" lvl="0" indent="-304800" algn="l" rtl="0">
              <a:spcBef>
                <a:spcPts val="0"/>
              </a:spcBef>
              <a:spcAft>
                <a:spcPts val="0"/>
              </a:spcAft>
              <a:buClr>
                <a:srgbClr val="000000"/>
              </a:buClr>
              <a:buSzPts val="1200"/>
              <a:buFont typeface="Arial"/>
              <a:buAutoNum type="arabicPeriod"/>
            </a:pPr>
            <a:endParaRPr sz="1200">
              <a:solidFill>
                <a:srgbClr val="000000"/>
              </a:solidFill>
              <a:highlight>
                <a:srgbClr val="FFFFFF"/>
              </a:highlight>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4"/>
          <p:cNvSpPr txBox="1">
            <a:spLocks noGrp="1"/>
          </p:cNvSpPr>
          <p:nvPr>
            <p:ph type="title"/>
          </p:nvPr>
        </p:nvSpPr>
        <p:spPr>
          <a:xfrm>
            <a:off x="703575" y="49947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Defining Divine-Human Mediators  </a:t>
            </a:r>
            <a:endParaRPr/>
          </a:p>
        </p:txBody>
      </p:sp>
      <p:sp>
        <p:nvSpPr>
          <p:cNvPr id="135" name="Google Shape;135;p14"/>
          <p:cNvSpPr txBox="1">
            <a:spLocks noGrp="1"/>
          </p:cNvSpPr>
          <p:nvPr>
            <p:ph type="body" idx="1"/>
          </p:nvPr>
        </p:nvSpPr>
        <p:spPr>
          <a:xfrm>
            <a:off x="819150" y="1454075"/>
            <a:ext cx="7505700" cy="358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u="sng">
                <a:solidFill>
                  <a:srgbClr val="000000"/>
                </a:solidFill>
                <a:latin typeface="Roboto"/>
                <a:ea typeface="Roboto"/>
                <a:cs typeface="Roboto"/>
                <a:sym typeface="Roboto"/>
              </a:rPr>
              <a:t>Mediator</a:t>
            </a:r>
            <a:r>
              <a:rPr lang="en" sz="1700">
                <a:solidFill>
                  <a:srgbClr val="434343"/>
                </a:solidFill>
                <a:latin typeface="Roboto"/>
                <a:ea typeface="Roboto"/>
                <a:cs typeface="Roboto"/>
                <a:sym typeface="Roboto"/>
              </a:rPr>
              <a:t>: </a:t>
            </a:r>
            <a:r>
              <a:rPr lang="en" sz="1700">
                <a:solidFill>
                  <a:srgbClr val="222222"/>
                </a:solidFill>
                <a:highlight>
                  <a:schemeClr val="dk1"/>
                </a:highlight>
                <a:latin typeface="Roboto"/>
                <a:ea typeface="Roboto"/>
                <a:cs typeface="Roboto"/>
                <a:sym typeface="Roboto"/>
              </a:rPr>
              <a:t>a person who attempts to make people involved in a conflict come to an agreement; a go-between.(Synonyms include middle-man, negotiator, etc.)</a:t>
            </a:r>
            <a:endParaRPr sz="1700">
              <a:solidFill>
                <a:srgbClr val="222222"/>
              </a:solidFill>
              <a:highlight>
                <a:schemeClr val="dk1"/>
              </a:highlight>
              <a:latin typeface="Roboto"/>
              <a:ea typeface="Roboto"/>
              <a:cs typeface="Roboto"/>
              <a:sym typeface="Roboto"/>
            </a:endParaRPr>
          </a:p>
          <a:p>
            <a:pPr marL="0" lvl="0" indent="0" algn="l" rtl="0">
              <a:spcBef>
                <a:spcPts val="1600"/>
              </a:spcBef>
              <a:spcAft>
                <a:spcPts val="0"/>
              </a:spcAft>
              <a:buNone/>
            </a:pPr>
            <a:r>
              <a:rPr lang="en" sz="1700" u="sng">
                <a:solidFill>
                  <a:srgbClr val="222222"/>
                </a:solidFill>
                <a:highlight>
                  <a:schemeClr val="dk1"/>
                </a:highlight>
                <a:latin typeface="Roboto"/>
                <a:ea typeface="Roboto"/>
                <a:cs typeface="Roboto"/>
                <a:sym typeface="Roboto"/>
              </a:rPr>
              <a:t>In religion</a:t>
            </a:r>
            <a:r>
              <a:rPr lang="en" sz="1700">
                <a:solidFill>
                  <a:srgbClr val="222222"/>
                </a:solidFill>
                <a:highlight>
                  <a:schemeClr val="dk1"/>
                </a:highlight>
                <a:latin typeface="Roboto"/>
                <a:ea typeface="Roboto"/>
                <a:cs typeface="Roboto"/>
                <a:sym typeface="Roboto"/>
              </a:rPr>
              <a:t>: A divine human mediator has the role of connecting humanity and God(s), some known divine human mediators include Jesus Christ (Christianity), Hujja/Imams (Islam), Messaish Yeshua (Judaism)</a:t>
            </a:r>
            <a:endParaRPr sz="1700">
              <a:solidFill>
                <a:srgbClr val="222222"/>
              </a:solidFill>
              <a:highlight>
                <a:schemeClr val="dk1"/>
              </a:highlight>
              <a:latin typeface="Roboto"/>
              <a:ea typeface="Roboto"/>
              <a:cs typeface="Roboto"/>
              <a:sym typeface="Roboto"/>
            </a:endParaRPr>
          </a:p>
          <a:p>
            <a:pPr marL="0" lvl="0" indent="0" algn="l" rtl="0">
              <a:spcBef>
                <a:spcPts val="1600"/>
              </a:spcBef>
              <a:spcAft>
                <a:spcPts val="0"/>
              </a:spcAft>
              <a:buNone/>
            </a:pPr>
            <a:r>
              <a:rPr lang="en" sz="1700" u="sng">
                <a:solidFill>
                  <a:srgbClr val="222222"/>
                </a:solidFill>
                <a:highlight>
                  <a:schemeClr val="dk1"/>
                </a:highlight>
                <a:latin typeface="Roboto"/>
                <a:ea typeface="Roboto"/>
                <a:cs typeface="Roboto"/>
                <a:sym typeface="Roboto"/>
              </a:rPr>
              <a:t>Why do we need a mediator?</a:t>
            </a:r>
            <a:r>
              <a:rPr lang="en" sz="1700">
                <a:solidFill>
                  <a:srgbClr val="222222"/>
                </a:solidFill>
                <a:highlight>
                  <a:schemeClr val="dk1"/>
                </a:highlight>
                <a:latin typeface="Roboto"/>
                <a:ea typeface="Roboto"/>
                <a:cs typeface="Roboto"/>
                <a:sym typeface="Roboto"/>
              </a:rPr>
              <a:t> A mediator is able to bring followers to eternal salvation due to taking all of humanity’s sins and purifying them, therefore allowing all the followers to embrace God(s)</a:t>
            </a:r>
            <a:endParaRPr sz="1700">
              <a:solidFill>
                <a:srgbClr val="222222"/>
              </a:solidFill>
              <a:highlight>
                <a:schemeClr val="dk1"/>
              </a:highlight>
              <a:latin typeface="Roboto"/>
              <a:ea typeface="Roboto"/>
              <a:cs typeface="Roboto"/>
              <a:sym typeface="Roboto"/>
            </a:endParaRPr>
          </a:p>
          <a:p>
            <a:pPr marL="0" lvl="0" indent="0" algn="l" rtl="0">
              <a:spcBef>
                <a:spcPts val="1600"/>
              </a:spcBef>
              <a:spcAft>
                <a:spcPts val="160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5"/>
          <p:cNvSpPr txBox="1">
            <a:spLocks noGrp="1"/>
          </p:cNvSpPr>
          <p:nvPr>
            <p:ph type="title"/>
          </p:nvPr>
        </p:nvSpPr>
        <p:spPr>
          <a:xfrm>
            <a:off x="401475" y="310275"/>
            <a:ext cx="78243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Divine-Human Mediators in Christianity: The Clergy  </a:t>
            </a:r>
            <a:endParaRPr/>
          </a:p>
        </p:txBody>
      </p:sp>
      <p:sp>
        <p:nvSpPr>
          <p:cNvPr id="141" name="Google Shape;141;p15"/>
          <p:cNvSpPr txBox="1">
            <a:spLocks noGrp="1"/>
          </p:cNvSpPr>
          <p:nvPr>
            <p:ph type="body" idx="1"/>
          </p:nvPr>
        </p:nvSpPr>
        <p:spPr>
          <a:xfrm>
            <a:off x="679100" y="1264875"/>
            <a:ext cx="7505700" cy="373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u="sng"/>
              <a:t>Priest</a:t>
            </a:r>
            <a:r>
              <a:rPr lang="en"/>
              <a:t>: defined as “elder” in Greek. They are  in more connection with the Eucharist, meaning his duties also include listening to confessions and granting ways of forgiveness. He is seen as the head person to go to as the seeing God to the people. </a:t>
            </a:r>
            <a:endParaRPr/>
          </a:p>
          <a:p>
            <a:pPr marL="0" lvl="0" indent="0" algn="l" rtl="0">
              <a:spcBef>
                <a:spcPts val="1600"/>
              </a:spcBef>
              <a:spcAft>
                <a:spcPts val="0"/>
              </a:spcAft>
              <a:buNone/>
            </a:pPr>
            <a:r>
              <a:rPr lang="en" sz="1400" u="sng"/>
              <a:t>Deacon</a:t>
            </a:r>
            <a:r>
              <a:rPr lang="en"/>
              <a:t>: means “helper” in Greek. Helps in the practical and charitable functions of the church. These men carry out things like Baptisms, giving out the Eucharist, preaching, blessing marriages, and officiating funerals. Women Deacons are mostly known in Protestant denominations, and they were charged in rather than ordained.  </a:t>
            </a:r>
            <a:endParaRPr/>
          </a:p>
          <a:p>
            <a:pPr marL="0" lvl="0" indent="0" algn="l" rtl="0">
              <a:spcBef>
                <a:spcPts val="1600"/>
              </a:spcBef>
              <a:spcAft>
                <a:spcPts val="0"/>
              </a:spcAft>
              <a:buNone/>
            </a:pPr>
            <a:r>
              <a:rPr lang="en" sz="1400" u="sng"/>
              <a:t>Bishop</a:t>
            </a:r>
            <a:r>
              <a:rPr lang="en"/>
              <a:t>: Have the right to ordain other members of the clergy, and their main duty is to supervise. Have different levels that include a Pope, cardinals, archbishop, patriarchs, and metropolitans. They are believed to be the successors of the Apostles. </a:t>
            </a:r>
            <a:endParaRPr/>
          </a:p>
          <a:p>
            <a:pPr marL="0" lvl="0" indent="0" algn="l" rtl="0">
              <a:spcBef>
                <a:spcPts val="1600"/>
              </a:spcBef>
              <a:spcAft>
                <a:spcPts val="1600"/>
              </a:spcAft>
              <a:buNone/>
            </a:pPr>
            <a:r>
              <a:rPr lang="en" sz="1400" u="sng"/>
              <a:t>Pope</a:t>
            </a:r>
            <a:r>
              <a:rPr lang="en"/>
              <a:t>: head of the Roman Catholic Church. He is seen as the successor of St. Peter who was the head of the Apostles. He is meant to have the most power over all the Churches in cases of morals and faith</a:t>
            </a:r>
            <a:endParaRPr/>
          </a:p>
        </p:txBody>
      </p:sp>
      <p:pic>
        <p:nvPicPr>
          <p:cNvPr id="142" name="Google Shape;142;p15" title="Christianity.mp3">
            <a:hlinkClick r:id="rId3"/>
          </p:cNvPr>
          <p:cNvPicPr preferRelativeResize="0"/>
          <p:nvPr/>
        </p:nvPicPr>
        <p:blipFill>
          <a:blip r:embed="rId4">
            <a:alphaModFix/>
          </a:blip>
          <a:stretch>
            <a:fillRect/>
          </a:stretch>
        </p:blipFill>
        <p:spPr>
          <a:xfrm>
            <a:off x="221900" y="228600"/>
            <a:ext cx="457200" cy="4572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6"/>
          <p:cNvSpPr txBox="1">
            <a:spLocks noGrp="1"/>
          </p:cNvSpPr>
          <p:nvPr>
            <p:ph type="title"/>
          </p:nvPr>
        </p:nvSpPr>
        <p:spPr>
          <a:xfrm>
            <a:off x="819150" y="50647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Divine-Human Mediators in Christianity: </a:t>
            </a:r>
            <a:endParaRPr/>
          </a:p>
        </p:txBody>
      </p:sp>
      <p:sp>
        <p:nvSpPr>
          <p:cNvPr id="148" name="Google Shape;148;p16"/>
          <p:cNvSpPr txBox="1">
            <a:spLocks noGrp="1"/>
          </p:cNvSpPr>
          <p:nvPr>
            <p:ph type="body" idx="1"/>
          </p:nvPr>
        </p:nvSpPr>
        <p:spPr>
          <a:xfrm>
            <a:off x="580400" y="1225225"/>
            <a:ext cx="7505700" cy="327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u="sng"/>
              <a:t>Prophets</a:t>
            </a:r>
            <a:r>
              <a:rPr lang="en"/>
              <a:t>: people who have proclaimed a message given to them by God. God speaks to the people through them. They are meant to show people the true meaning of God rather than the version they are seeing at the time. Some prophets are: Moses and Abraham. </a:t>
            </a:r>
            <a:endParaRPr/>
          </a:p>
          <a:p>
            <a:pPr marL="0" lvl="0" indent="0" algn="l" rtl="0">
              <a:spcBef>
                <a:spcPts val="1600"/>
              </a:spcBef>
              <a:spcAft>
                <a:spcPts val="0"/>
              </a:spcAft>
              <a:buNone/>
            </a:pPr>
            <a:r>
              <a:rPr lang="en" sz="1400" u="sng"/>
              <a:t>Saints</a:t>
            </a:r>
            <a:r>
              <a:rPr lang="en"/>
              <a:t>: people who have complete holiness in their lives. The Holy Spirit lives through them. Believed to be sent directly into heaven and has a seat directly under God himself. Meant to be looked up to in terms of livin up to Holy expectations.</a:t>
            </a:r>
            <a:endParaRPr/>
          </a:p>
          <a:p>
            <a:pPr marL="0" lvl="0" indent="0" algn="l" rtl="0">
              <a:spcBef>
                <a:spcPts val="1600"/>
              </a:spcBef>
              <a:spcAft>
                <a:spcPts val="1600"/>
              </a:spcAft>
              <a:buNone/>
            </a:pPr>
            <a:r>
              <a:rPr lang="en" sz="1400" u="sng"/>
              <a:t>Jesus Christ (the messiah): </a:t>
            </a:r>
            <a:r>
              <a:rPr lang="en" sz="1400"/>
              <a:t>Messiah meaning “the anointed one.” </a:t>
            </a:r>
            <a:r>
              <a:rPr lang="en"/>
              <a:t>Religious leader of Christianity, and regarded as reincarnation of God born from The Virgin Mary. Taught about the Kingdom of God. Believed to have died through Crucifiction and then rose from the dead three days later. Is part of the Eucharist as the “son of God.”  </a:t>
            </a:r>
            <a:endParaRPr/>
          </a:p>
        </p:txBody>
      </p:sp>
      <p:pic>
        <p:nvPicPr>
          <p:cNvPr id="149" name="Google Shape;149;p16" title="Pt 2.mp3">
            <a:hlinkClick r:id="rId3"/>
          </p:cNvPr>
          <p:cNvPicPr preferRelativeResize="0"/>
          <p:nvPr/>
        </p:nvPicPr>
        <p:blipFill>
          <a:blip r:embed="rId4">
            <a:alphaModFix/>
          </a:blip>
          <a:stretch>
            <a:fillRect/>
          </a:stretch>
        </p:blipFill>
        <p:spPr>
          <a:xfrm>
            <a:off x="371475" y="348325"/>
            <a:ext cx="447675" cy="3374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17"/>
          <p:cNvPicPr preferRelativeResize="0"/>
          <p:nvPr/>
        </p:nvPicPr>
        <p:blipFill>
          <a:blip r:embed="rId3">
            <a:alphaModFix/>
          </a:blip>
          <a:stretch>
            <a:fillRect/>
          </a:stretch>
        </p:blipFill>
        <p:spPr>
          <a:xfrm>
            <a:off x="67600" y="393400"/>
            <a:ext cx="4207626" cy="2084100"/>
          </a:xfrm>
          <a:prstGeom prst="rect">
            <a:avLst/>
          </a:prstGeom>
          <a:noFill/>
          <a:ln>
            <a:noFill/>
          </a:ln>
        </p:spPr>
      </p:pic>
      <p:sp>
        <p:nvSpPr>
          <p:cNvPr id="155" name="Google Shape;155;p17"/>
          <p:cNvSpPr txBox="1"/>
          <p:nvPr/>
        </p:nvSpPr>
        <p:spPr>
          <a:xfrm>
            <a:off x="254000" y="66800"/>
            <a:ext cx="2667900" cy="40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Calibri"/>
                <a:ea typeface="Calibri"/>
                <a:cs typeface="Calibri"/>
                <a:sym typeface="Calibri"/>
              </a:rPr>
              <a:t>Curent Pope- Pope Francis:</a:t>
            </a:r>
            <a:endParaRPr sz="1600">
              <a:latin typeface="Calibri"/>
              <a:ea typeface="Calibri"/>
              <a:cs typeface="Calibri"/>
              <a:sym typeface="Calibri"/>
            </a:endParaRPr>
          </a:p>
        </p:txBody>
      </p:sp>
      <p:pic>
        <p:nvPicPr>
          <p:cNvPr id="156" name="Google Shape;156;p17"/>
          <p:cNvPicPr preferRelativeResize="0"/>
          <p:nvPr/>
        </p:nvPicPr>
        <p:blipFill>
          <a:blip r:embed="rId4">
            <a:alphaModFix/>
          </a:blip>
          <a:stretch>
            <a:fillRect/>
          </a:stretch>
        </p:blipFill>
        <p:spPr>
          <a:xfrm>
            <a:off x="6699527" y="152400"/>
            <a:ext cx="2240139" cy="4838701"/>
          </a:xfrm>
          <a:prstGeom prst="rect">
            <a:avLst/>
          </a:prstGeom>
          <a:noFill/>
          <a:ln>
            <a:noFill/>
          </a:ln>
        </p:spPr>
      </p:pic>
      <p:sp>
        <p:nvSpPr>
          <p:cNvPr id="157" name="Google Shape;157;p17"/>
          <p:cNvSpPr txBox="1"/>
          <p:nvPr/>
        </p:nvSpPr>
        <p:spPr>
          <a:xfrm>
            <a:off x="4354175" y="152400"/>
            <a:ext cx="22401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Calibri"/>
                <a:ea typeface="Calibri"/>
                <a:cs typeface="Calibri"/>
                <a:sym typeface="Calibri"/>
              </a:rPr>
              <a:t>Statue of Saint Theresa: </a:t>
            </a:r>
            <a:endParaRPr sz="1600">
              <a:latin typeface="Calibri"/>
              <a:ea typeface="Calibri"/>
              <a:cs typeface="Calibri"/>
              <a:sym typeface="Calibri"/>
            </a:endParaRPr>
          </a:p>
        </p:txBody>
      </p:sp>
      <p:pic>
        <p:nvPicPr>
          <p:cNvPr id="158" name="Google Shape;158;p17"/>
          <p:cNvPicPr preferRelativeResize="0"/>
          <p:nvPr/>
        </p:nvPicPr>
        <p:blipFill>
          <a:blip r:embed="rId5">
            <a:alphaModFix/>
          </a:blip>
          <a:stretch>
            <a:fillRect/>
          </a:stretch>
        </p:blipFill>
        <p:spPr>
          <a:xfrm>
            <a:off x="2665875" y="2477500"/>
            <a:ext cx="4033650" cy="2513600"/>
          </a:xfrm>
          <a:prstGeom prst="rect">
            <a:avLst/>
          </a:prstGeom>
          <a:noFill/>
          <a:ln>
            <a:noFill/>
          </a:ln>
        </p:spPr>
      </p:pic>
      <p:sp>
        <p:nvSpPr>
          <p:cNvPr id="159" name="Google Shape;159;p17"/>
          <p:cNvSpPr txBox="1"/>
          <p:nvPr/>
        </p:nvSpPr>
        <p:spPr>
          <a:xfrm>
            <a:off x="301450" y="2939150"/>
            <a:ext cx="2364600" cy="63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Calibri"/>
                <a:ea typeface="Calibri"/>
                <a:cs typeface="Calibri"/>
                <a:sym typeface="Calibri"/>
              </a:rPr>
              <a:t>Jesus Christ on the Cross:</a:t>
            </a:r>
            <a:endParaRPr sz="16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Buddhism </a:t>
            </a:r>
            <a:endParaRPr/>
          </a:p>
        </p:txBody>
      </p:sp>
      <p:sp>
        <p:nvSpPr>
          <p:cNvPr id="165" name="Google Shape;165;p1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SzPts val="1500"/>
              <a:buFont typeface="Times New Roman"/>
              <a:buChar char="●"/>
            </a:pPr>
            <a:r>
              <a:rPr lang="en" sz="1500">
                <a:latin typeface="Times New Roman"/>
                <a:ea typeface="Times New Roman"/>
                <a:cs typeface="Times New Roman"/>
                <a:sym typeface="Times New Roman"/>
              </a:rPr>
              <a:t>Buddhism is about being enlightened</a:t>
            </a:r>
            <a:endParaRPr sz="1500">
              <a:latin typeface="Times New Roman"/>
              <a:ea typeface="Times New Roman"/>
              <a:cs typeface="Times New Roman"/>
              <a:sym typeface="Times New Roman"/>
            </a:endParaRPr>
          </a:p>
          <a:p>
            <a:pPr marL="457200" lvl="0" indent="0" algn="l" rtl="0">
              <a:spcBef>
                <a:spcPts val="1600"/>
              </a:spcBef>
              <a:spcAft>
                <a:spcPts val="0"/>
              </a:spcAft>
              <a:buNone/>
            </a:pPr>
            <a:endParaRPr sz="1500">
              <a:latin typeface="Times New Roman"/>
              <a:ea typeface="Times New Roman"/>
              <a:cs typeface="Times New Roman"/>
              <a:sym typeface="Times New Roman"/>
            </a:endParaRPr>
          </a:p>
          <a:p>
            <a:pPr marL="457200" lvl="0" indent="-323850" algn="l" rtl="0">
              <a:spcBef>
                <a:spcPts val="1600"/>
              </a:spcBef>
              <a:spcAft>
                <a:spcPts val="0"/>
              </a:spcAft>
              <a:buSzPts val="1500"/>
              <a:buFont typeface="Times New Roman"/>
              <a:buChar char="●"/>
            </a:pPr>
            <a:r>
              <a:rPr lang="en" sz="1500">
                <a:latin typeface="Times New Roman"/>
                <a:ea typeface="Times New Roman"/>
                <a:cs typeface="Times New Roman"/>
                <a:sym typeface="Times New Roman"/>
              </a:rPr>
              <a:t>You become enlightened by meditating and reflecting</a:t>
            </a:r>
            <a:endParaRPr sz="1500">
              <a:latin typeface="Times New Roman"/>
              <a:ea typeface="Times New Roman"/>
              <a:cs typeface="Times New Roman"/>
              <a:sym typeface="Times New Roman"/>
            </a:endParaRPr>
          </a:p>
          <a:p>
            <a:pPr marL="457200" lvl="0" indent="0" algn="l" rtl="0">
              <a:spcBef>
                <a:spcPts val="1600"/>
              </a:spcBef>
              <a:spcAft>
                <a:spcPts val="0"/>
              </a:spcAft>
              <a:buNone/>
            </a:pPr>
            <a:r>
              <a:rPr lang="en" sz="1500">
                <a:latin typeface="Times New Roman"/>
                <a:ea typeface="Times New Roman"/>
                <a:cs typeface="Times New Roman"/>
                <a:sym typeface="Times New Roman"/>
              </a:rPr>
              <a:t> </a:t>
            </a:r>
            <a:endParaRPr sz="1500">
              <a:latin typeface="Times New Roman"/>
              <a:ea typeface="Times New Roman"/>
              <a:cs typeface="Times New Roman"/>
              <a:sym typeface="Times New Roman"/>
            </a:endParaRPr>
          </a:p>
          <a:p>
            <a:pPr marL="457200" lvl="0" indent="-323850" algn="l" rtl="0">
              <a:spcBef>
                <a:spcPts val="1600"/>
              </a:spcBef>
              <a:spcAft>
                <a:spcPts val="0"/>
              </a:spcAft>
              <a:buSzPts val="1500"/>
              <a:buFont typeface="Times New Roman"/>
              <a:buChar char="●"/>
            </a:pPr>
            <a:r>
              <a:rPr lang="en" sz="1500">
                <a:latin typeface="Times New Roman"/>
                <a:ea typeface="Times New Roman"/>
                <a:cs typeface="Times New Roman"/>
                <a:sym typeface="Times New Roman"/>
              </a:rPr>
              <a:t>By achieving enlightenment you realize your true self</a:t>
            </a:r>
            <a:endParaRPr sz="1500">
              <a:latin typeface="Times New Roman"/>
              <a:ea typeface="Times New Roman"/>
              <a:cs typeface="Times New Roman"/>
              <a:sym typeface="Times New Roman"/>
            </a:endParaRPr>
          </a:p>
          <a:p>
            <a:pPr marL="457200" lvl="0" indent="-323850" algn="l" rtl="0">
              <a:spcBef>
                <a:spcPts val="0"/>
              </a:spcBef>
              <a:spcAft>
                <a:spcPts val="0"/>
              </a:spcAft>
              <a:buSzPts val="1500"/>
              <a:buFont typeface="Times New Roman"/>
              <a:buChar char="●"/>
            </a:pPr>
            <a:r>
              <a:rPr lang="en" sz="1500">
                <a:latin typeface="Times New Roman"/>
                <a:ea typeface="Times New Roman"/>
                <a:cs typeface="Times New Roman"/>
                <a:sym typeface="Times New Roman"/>
              </a:rPr>
              <a:t>Audio </a:t>
            </a:r>
            <a:r>
              <a:rPr lang="en" sz="1100" u="sng">
                <a:solidFill>
                  <a:srgbClr val="1155CC"/>
                </a:solidFill>
                <a:highlight>
                  <a:srgbClr val="FFFFFF"/>
                </a:highlight>
                <a:latin typeface="Arial"/>
                <a:ea typeface="Arial"/>
                <a:cs typeface="Arial"/>
                <a:sym typeface="Arial"/>
                <a:hlinkClick r:id="rId3">
                  <a:extLst>
                    <a:ext uri="{A12FA001-AC4F-418D-AE19-62706E023703}">
                      <ahyp:hlinkClr xmlns:ahyp="http://schemas.microsoft.com/office/drawing/2018/hyperlinkcolor" val="tx"/>
                    </a:ext>
                  </a:extLst>
                </a:hlinkClick>
              </a:rPr>
              <a:t>https://youtu.be/nYS-eH3rdOo</a:t>
            </a:r>
            <a:r>
              <a:rPr lang="en" sz="1500">
                <a:latin typeface="Times New Roman"/>
                <a:ea typeface="Times New Roman"/>
                <a:cs typeface="Times New Roman"/>
                <a:sym typeface="Times New Roman"/>
              </a:rPr>
              <a:t>  </a:t>
            </a:r>
            <a:endParaRPr sz="1500">
              <a:latin typeface="Times New Roman"/>
              <a:ea typeface="Times New Roman"/>
              <a:cs typeface="Times New Roman"/>
              <a:sym typeface="Times New Roman"/>
            </a:endParaRPr>
          </a:p>
          <a:p>
            <a:pPr marL="0" lvl="0" indent="0" algn="l" rtl="0">
              <a:spcBef>
                <a:spcPts val="1600"/>
              </a:spcBef>
              <a:spcAft>
                <a:spcPts val="0"/>
              </a:spcAft>
              <a:buNone/>
            </a:pPr>
            <a:endParaRPr sz="1500">
              <a:latin typeface="Times New Roman"/>
              <a:ea typeface="Times New Roman"/>
              <a:cs typeface="Times New Roman"/>
              <a:sym typeface="Times New Roman"/>
            </a:endParaRPr>
          </a:p>
          <a:p>
            <a:pPr marL="457200" lvl="0" indent="0" algn="l" rtl="0">
              <a:spcBef>
                <a:spcPts val="1600"/>
              </a:spcBef>
              <a:spcAft>
                <a:spcPts val="1600"/>
              </a:spcAft>
              <a:buNone/>
            </a:pPr>
            <a:r>
              <a:rPr lang="en" sz="1500">
                <a:latin typeface="Times New Roman"/>
                <a:ea typeface="Times New Roman"/>
                <a:cs typeface="Times New Roman"/>
                <a:sym typeface="Times New Roman"/>
              </a:rPr>
              <a:t> </a:t>
            </a:r>
            <a:endParaRPr sz="1500">
              <a:latin typeface="Times New Roman"/>
              <a:ea typeface="Times New Roman"/>
              <a:cs typeface="Times New Roman"/>
              <a:sym typeface="Times New Roman"/>
            </a:endParaRPr>
          </a:p>
        </p:txBody>
      </p:sp>
      <p:pic>
        <p:nvPicPr>
          <p:cNvPr id="166" name="Google Shape;166;p18" descr="Gautam Buddha HD Wallpapers Images Pictures Photos Download | Buddha image,  Buddha art, Lord buddha wallpapers"/>
          <p:cNvPicPr preferRelativeResize="0"/>
          <p:nvPr/>
        </p:nvPicPr>
        <p:blipFill>
          <a:blip r:embed="rId4">
            <a:alphaModFix/>
          </a:blip>
          <a:stretch>
            <a:fillRect/>
          </a:stretch>
        </p:blipFill>
        <p:spPr>
          <a:xfrm>
            <a:off x="5001350" y="479675"/>
            <a:ext cx="3480700" cy="25229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Buddhism </a:t>
            </a:r>
            <a:endParaRPr/>
          </a:p>
        </p:txBody>
      </p:sp>
      <p:sp>
        <p:nvSpPr>
          <p:cNvPr id="172" name="Google Shape;172;p1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SzPts val="1500"/>
              <a:buChar char="●"/>
            </a:pPr>
            <a:r>
              <a:rPr lang="en" sz="1500"/>
              <a:t>The divine mediator is Buddha</a:t>
            </a:r>
            <a:endParaRPr sz="1500"/>
          </a:p>
          <a:p>
            <a:pPr marL="457200" lvl="0" indent="0" algn="l" rtl="0">
              <a:spcBef>
                <a:spcPts val="1600"/>
              </a:spcBef>
              <a:spcAft>
                <a:spcPts val="0"/>
              </a:spcAft>
              <a:buNone/>
            </a:pPr>
            <a:endParaRPr sz="1500"/>
          </a:p>
          <a:p>
            <a:pPr marL="457200" lvl="0" indent="-323850" algn="l" rtl="0">
              <a:spcBef>
                <a:spcPts val="1600"/>
              </a:spcBef>
              <a:spcAft>
                <a:spcPts val="0"/>
              </a:spcAft>
              <a:buSzPts val="1500"/>
              <a:buChar char="●"/>
            </a:pPr>
            <a:r>
              <a:rPr lang="en" sz="1500"/>
              <a:t>The only human to be fully is Buddha </a:t>
            </a:r>
            <a:endParaRPr sz="1500"/>
          </a:p>
          <a:p>
            <a:pPr marL="457200" lvl="0" indent="0" algn="l" rtl="0">
              <a:spcBef>
                <a:spcPts val="1600"/>
              </a:spcBef>
              <a:spcAft>
                <a:spcPts val="0"/>
              </a:spcAft>
              <a:buNone/>
            </a:pPr>
            <a:endParaRPr sz="1500"/>
          </a:p>
          <a:p>
            <a:pPr marL="457200" lvl="0" indent="-323850" algn="l" rtl="0">
              <a:spcBef>
                <a:spcPts val="1600"/>
              </a:spcBef>
              <a:spcAft>
                <a:spcPts val="0"/>
              </a:spcAft>
              <a:buSzPts val="1500"/>
              <a:buChar char="●"/>
            </a:pPr>
            <a:r>
              <a:rPr lang="en" sz="1500"/>
              <a:t>Became self aware and truly enlightened</a:t>
            </a:r>
            <a:endParaRPr sz="1500"/>
          </a:p>
          <a:p>
            <a:pPr marL="457200" lvl="0" indent="-323850" algn="l" rtl="0">
              <a:spcBef>
                <a:spcPts val="0"/>
              </a:spcBef>
              <a:spcAft>
                <a:spcPts val="0"/>
              </a:spcAft>
              <a:buSzPts val="1500"/>
              <a:buChar char="●"/>
            </a:pPr>
            <a:r>
              <a:rPr lang="en" sz="1500"/>
              <a:t>Audio  </a:t>
            </a:r>
            <a:r>
              <a:rPr lang="en" sz="1100" u="sng">
                <a:solidFill>
                  <a:srgbClr val="1155CC"/>
                </a:solidFill>
                <a:highlight>
                  <a:srgbClr val="FFFFFF"/>
                </a:highlight>
                <a:latin typeface="Arial"/>
                <a:ea typeface="Arial"/>
                <a:cs typeface="Arial"/>
                <a:sym typeface="Arial"/>
                <a:hlinkClick r:id="rId3">
                  <a:extLst>
                    <a:ext uri="{A12FA001-AC4F-418D-AE19-62706E023703}">
                      <ahyp:hlinkClr xmlns:ahyp="http://schemas.microsoft.com/office/drawing/2018/hyperlinkcolor" val="tx"/>
                    </a:ext>
                  </a:extLst>
                </a:hlinkClick>
              </a:rPr>
              <a:t>https://youtu.be/nYS-eH3rdOo</a:t>
            </a:r>
            <a:endParaRPr sz="1500"/>
          </a:p>
          <a:p>
            <a:pPr marL="457200" lvl="0" indent="0" algn="l" rtl="0">
              <a:spcBef>
                <a:spcPts val="1600"/>
              </a:spcBef>
              <a:spcAft>
                <a:spcPts val="0"/>
              </a:spcAft>
              <a:buNone/>
            </a:pPr>
            <a:endParaRPr sz="1500"/>
          </a:p>
          <a:p>
            <a:pPr marL="0" lvl="0" indent="0" algn="l" rtl="0">
              <a:spcBef>
                <a:spcPts val="1600"/>
              </a:spcBef>
              <a:spcAft>
                <a:spcPts val="0"/>
              </a:spcAft>
              <a:buNone/>
            </a:pPr>
            <a:endParaRPr/>
          </a:p>
          <a:p>
            <a:pPr marL="457200" lvl="0" indent="0" algn="l" rtl="0">
              <a:spcBef>
                <a:spcPts val="1600"/>
              </a:spcBef>
              <a:spcAft>
                <a:spcPts val="0"/>
              </a:spcAft>
              <a:buNone/>
            </a:pPr>
            <a:endParaRPr/>
          </a:p>
          <a:p>
            <a:pPr marL="457200" lvl="0" indent="0" algn="l" rtl="0">
              <a:spcBef>
                <a:spcPts val="1600"/>
              </a:spcBef>
              <a:spcAft>
                <a:spcPts val="1600"/>
              </a:spcAft>
              <a:buNone/>
            </a:pPr>
            <a:endParaRPr/>
          </a:p>
        </p:txBody>
      </p:sp>
      <p:pic>
        <p:nvPicPr>
          <p:cNvPr id="173" name="Google Shape;173;p19" descr="Pin on Fat Buddha"/>
          <p:cNvPicPr preferRelativeResize="0"/>
          <p:nvPr/>
        </p:nvPicPr>
        <p:blipFill>
          <a:blip r:embed="rId4">
            <a:alphaModFix/>
          </a:blip>
          <a:stretch>
            <a:fillRect/>
          </a:stretch>
        </p:blipFill>
        <p:spPr>
          <a:xfrm>
            <a:off x="4559225" y="568475"/>
            <a:ext cx="3811975" cy="34024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Hinduism </a:t>
            </a:r>
            <a:endParaRPr/>
          </a:p>
        </p:txBody>
      </p:sp>
      <p:sp>
        <p:nvSpPr>
          <p:cNvPr id="179" name="Google Shape;179;p20"/>
          <p:cNvSpPr txBox="1">
            <a:spLocks noGrp="1"/>
          </p:cNvSpPr>
          <p:nvPr>
            <p:ph type="body" idx="1"/>
          </p:nvPr>
        </p:nvSpPr>
        <p:spPr>
          <a:xfrm>
            <a:off x="819150" y="1327325"/>
            <a:ext cx="7505700" cy="31116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Angiras is a vedic sage (rishi) who is described as the educator/ teacher for divine knowledge who could be considered as a bridge between the message of humanity and Gods</a:t>
            </a:r>
            <a:endParaRPr/>
          </a:p>
          <a:p>
            <a:pPr marL="457200" lvl="0" indent="-311150" algn="l" rtl="0">
              <a:spcBef>
                <a:spcPts val="0"/>
              </a:spcBef>
              <a:spcAft>
                <a:spcPts val="0"/>
              </a:spcAft>
              <a:buSzPts val="1300"/>
              <a:buChar char="-"/>
            </a:pPr>
            <a:r>
              <a:rPr lang="en"/>
              <a:t>In Hinduism, many of the gods branched out from other gods and created a web of deities who took shape and ranged from normal humans to supernatural beings. Many of these gods which were considered to be in a human form could also be taken as a divine mediator. (Ex: Sai Baba)</a:t>
            </a:r>
            <a:endParaRPr/>
          </a:p>
          <a:p>
            <a:pPr marL="457200" lvl="0" indent="-311150" algn="l" rtl="0">
              <a:spcBef>
                <a:spcPts val="0"/>
              </a:spcBef>
              <a:spcAft>
                <a:spcPts val="0"/>
              </a:spcAft>
              <a:buSzPts val="1300"/>
              <a:buChar char="-"/>
            </a:pPr>
            <a:r>
              <a:rPr lang="en"/>
              <a:t>In Vedic mediation, the teachings relied on one human and one divine mediator but unlike other (usually Abrahamic) religions, Hinduism does not have one mediator who guides the people, followers worship many different Gods based on circumstances and there could be divine mediators for each God</a:t>
            </a:r>
            <a:endParaRPr/>
          </a:p>
          <a:p>
            <a:pPr marL="457200" lvl="0" indent="-311150" algn="l" rtl="0">
              <a:spcBef>
                <a:spcPts val="0"/>
              </a:spcBef>
              <a:spcAft>
                <a:spcPts val="0"/>
              </a:spcAft>
              <a:buSzPts val="1300"/>
              <a:buChar char="-"/>
            </a:pPr>
            <a:r>
              <a:rPr lang="en"/>
              <a:t>Humans who have interacted with God in their human form can also be considered as a form of mediator such as all those who interacted with Lord Krishna or Rama in their forms during the Mahabharatha </a:t>
            </a:r>
            <a:endParaRPr/>
          </a:p>
          <a:p>
            <a:pPr marL="457200" lvl="0" indent="-311150" algn="l" rtl="0">
              <a:spcBef>
                <a:spcPts val="0"/>
              </a:spcBef>
              <a:spcAft>
                <a:spcPts val="0"/>
              </a:spcAft>
              <a:buSzPts val="1300"/>
              <a:buChar char="-"/>
            </a:pPr>
            <a:r>
              <a:rPr lang="en"/>
              <a:t>Priests are nowadays considered to be the main divine mediators because they take part in keeping up with statues of God. For example, in Tirupati and Shirdi, two very popular religious destinations, it is said that the place where the statue/ shrine is located is the actual final resting spot of the Lord.</a:t>
            </a:r>
            <a:endParaRPr/>
          </a:p>
        </p:txBody>
      </p:sp>
      <p:pic>
        <p:nvPicPr>
          <p:cNvPr id="180" name="Google Shape;180;p20" title="New Recording 2.mp3">
            <a:hlinkClick r:id="rId3"/>
          </p:cNvPr>
          <p:cNvPicPr preferRelativeResize="0"/>
          <p:nvPr/>
        </p:nvPicPr>
        <p:blipFill>
          <a:blip r:embed="rId4">
            <a:alphaModFix/>
          </a:blip>
          <a:stretch>
            <a:fillRect/>
          </a:stretch>
        </p:blipFill>
        <p:spPr>
          <a:xfrm>
            <a:off x="152400" y="152400"/>
            <a:ext cx="457200" cy="457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Hinduism </a:t>
            </a:r>
            <a:endParaRPr/>
          </a:p>
        </p:txBody>
      </p:sp>
      <p:sp>
        <p:nvSpPr>
          <p:cNvPr id="186" name="Google Shape;186;p21"/>
          <p:cNvSpPr txBox="1">
            <a:spLocks noGrp="1"/>
          </p:cNvSpPr>
          <p:nvPr>
            <p:ph type="body" idx="1"/>
          </p:nvPr>
        </p:nvSpPr>
        <p:spPr>
          <a:xfrm>
            <a:off x="819150" y="1395400"/>
            <a:ext cx="7505700" cy="30432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Popular stories are told saying that in Shirdi, one can hear the Baba say Om early in the mornings and since the Priest is the one who is able to hear that, all the head priests in the Temples are considered divine mediators</a:t>
            </a:r>
            <a:endParaRPr/>
          </a:p>
          <a:p>
            <a:pPr marL="457200" lvl="0" indent="-311150" algn="l" rtl="0">
              <a:spcBef>
                <a:spcPts val="0"/>
              </a:spcBef>
              <a:spcAft>
                <a:spcPts val="0"/>
              </a:spcAft>
              <a:buSzPts val="1300"/>
              <a:buChar char="-"/>
            </a:pPr>
            <a:r>
              <a:rPr lang="en"/>
              <a:t>In a Temple in South India, there is a place where people can go and give a certain amount of a sugar syrup to the statue and no matter how much is given to the statue, half of the amount comes back out and one can hear the gulping noises made by the rock statue as half of the syrup is drank. The other half which comes out is used as the form of prasad. When looking at this example, one can say that basic humans are also such mediators because the interaction is between God and a human.</a:t>
            </a:r>
            <a:endParaRPr/>
          </a:p>
        </p:txBody>
      </p:sp>
      <p:pic>
        <p:nvPicPr>
          <p:cNvPr id="187" name="Google Shape;187;p21"/>
          <p:cNvPicPr preferRelativeResize="0"/>
          <p:nvPr/>
        </p:nvPicPr>
        <p:blipFill>
          <a:blip r:embed="rId3">
            <a:alphaModFix/>
          </a:blip>
          <a:stretch>
            <a:fillRect/>
          </a:stretch>
        </p:blipFill>
        <p:spPr>
          <a:xfrm>
            <a:off x="859175" y="3372250"/>
            <a:ext cx="1444351" cy="1498999"/>
          </a:xfrm>
          <a:prstGeom prst="rect">
            <a:avLst/>
          </a:prstGeom>
          <a:noFill/>
          <a:ln>
            <a:noFill/>
          </a:ln>
        </p:spPr>
      </p:pic>
      <p:pic>
        <p:nvPicPr>
          <p:cNvPr id="188" name="Google Shape;188;p21"/>
          <p:cNvPicPr preferRelativeResize="0"/>
          <p:nvPr/>
        </p:nvPicPr>
        <p:blipFill>
          <a:blip r:embed="rId4">
            <a:alphaModFix/>
          </a:blip>
          <a:stretch>
            <a:fillRect/>
          </a:stretch>
        </p:blipFill>
        <p:spPr>
          <a:xfrm>
            <a:off x="2368868" y="3372250"/>
            <a:ext cx="1461406" cy="1499001"/>
          </a:xfrm>
          <a:prstGeom prst="rect">
            <a:avLst/>
          </a:prstGeom>
          <a:noFill/>
          <a:ln>
            <a:noFill/>
          </a:ln>
        </p:spPr>
      </p:pic>
      <p:pic>
        <p:nvPicPr>
          <p:cNvPr id="189" name="Google Shape;189;p21"/>
          <p:cNvPicPr preferRelativeResize="0"/>
          <p:nvPr/>
        </p:nvPicPr>
        <p:blipFill>
          <a:blip r:embed="rId5">
            <a:alphaModFix/>
          </a:blip>
          <a:stretch>
            <a:fillRect/>
          </a:stretch>
        </p:blipFill>
        <p:spPr>
          <a:xfrm>
            <a:off x="7379400" y="3262225"/>
            <a:ext cx="1506624" cy="1570349"/>
          </a:xfrm>
          <a:prstGeom prst="rect">
            <a:avLst/>
          </a:prstGeom>
          <a:noFill/>
          <a:ln>
            <a:noFill/>
          </a:ln>
        </p:spPr>
      </p:pic>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2806</Words>
  <Application>Microsoft Macintosh PowerPoint</Application>
  <PresentationFormat>On-screen Show (16:9)</PresentationFormat>
  <Paragraphs>120</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Times New Roman</vt:lpstr>
      <vt:lpstr>Calibri</vt:lpstr>
      <vt:lpstr>Roboto</vt:lpstr>
      <vt:lpstr>Arial</vt:lpstr>
      <vt:lpstr>Nunito</vt:lpstr>
      <vt:lpstr>Verdana</vt:lpstr>
      <vt:lpstr>Shift</vt:lpstr>
      <vt:lpstr>Divine Human Mediators across religions</vt:lpstr>
      <vt:lpstr>Defining Divine-Human Mediators  </vt:lpstr>
      <vt:lpstr>Divine-Human Mediators in Christianity: The Clergy  </vt:lpstr>
      <vt:lpstr>Divine-Human Mediators in Christianity: </vt:lpstr>
      <vt:lpstr>PowerPoint Presentation</vt:lpstr>
      <vt:lpstr>Buddhism </vt:lpstr>
      <vt:lpstr>Buddhism </vt:lpstr>
      <vt:lpstr>Hinduism </vt:lpstr>
      <vt:lpstr>Hinduism </vt:lpstr>
      <vt:lpstr>Divine-Human Mediators in  Islam</vt:lpstr>
      <vt:lpstr>Previous prophets (Mediators) in Islam</vt:lpstr>
      <vt:lpstr>Judaism</vt:lpstr>
      <vt:lpstr>Judaism</vt:lpstr>
      <vt:lpstr>Sikhism</vt:lpstr>
      <vt:lpstr>Human Mediators in Sikhism</vt:lpstr>
      <vt:lpstr>Bibliography </vt:lpstr>
      <vt:lpstr>Bibliography Continued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Divine Human Mediators across religions</dc:title>
  <cp:lastModifiedBy>James Adair</cp:lastModifiedBy>
  <cp:revision>1</cp:revision>
  <dcterms:modified xsi:type="dcterms:W3CDTF">2020-11-12T15:13:23Z</dcterms:modified>
</cp:coreProperties>
</file>